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2.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3.xml" ContentType="application/vnd.openxmlformats-officedocument.presentationml.tags+xml"/>
  <Override PartName="/ppt/notesSlides/notesSlide24.xml" ContentType="application/vnd.openxmlformats-officedocument.presentationml.notesSlide+xml"/>
  <Override PartName="/ppt/tags/tag4.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5" r:id="rId1"/>
  </p:sldMasterIdLst>
  <p:notesMasterIdLst>
    <p:notesMasterId r:id="rId38"/>
  </p:notesMasterIdLst>
  <p:sldIdLst>
    <p:sldId id="256" r:id="rId2"/>
    <p:sldId id="285" r:id="rId3"/>
    <p:sldId id="258" r:id="rId4"/>
    <p:sldId id="277" r:id="rId5"/>
    <p:sldId id="279" r:id="rId6"/>
    <p:sldId id="286" r:id="rId7"/>
    <p:sldId id="289" r:id="rId8"/>
    <p:sldId id="287" r:id="rId9"/>
    <p:sldId id="260" r:id="rId10"/>
    <p:sldId id="262" r:id="rId11"/>
    <p:sldId id="274" r:id="rId12"/>
    <p:sldId id="263" r:id="rId13"/>
    <p:sldId id="264" r:id="rId14"/>
    <p:sldId id="283" r:id="rId15"/>
    <p:sldId id="265" r:id="rId16"/>
    <p:sldId id="266" r:id="rId17"/>
    <p:sldId id="267" r:id="rId18"/>
    <p:sldId id="269" r:id="rId19"/>
    <p:sldId id="270" r:id="rId20"/>
    <p:sldId id="271" r:id="rId21"/>
    <p:sldId id="284" r:id="rId22"/>
    <p:sldId id="268" r:id="rId23"/>
    <p:sldId id="288" r:id="rId24"/>
    <p:sldId id="272" r:id="rId25"/>
    <p:sldId id="273" r:id="rId26"/>
    <p:sldId id="290" r:id="rId27"/>
    <p:sldId id="275" r:id="rId28"/>
    <p:sldId id="291" r:id="rId29"/>
    <p:sldId id="292" r:id="rId30"/>
    <p:sldId id="293" r:id="rId31"/>
    <p:sldId id="294" r:id="rId32"/>
    <p:sldId id="295" r:id="rId33"/>
    <p:sldId id="259" r:id="rId34"/>
    <p:sldId id="280" r:id="rId35"/>
    <p:sldId id="281" r:id="rId36"/>
    <p:sldId id="282" r:id="rId37"/>
  </p:sldIdLst>
  <p:sldSz cx="9144000" cy="6858000" type="screen4x3"/>
  <p:notesSz cx="6858000" cy="9144000"/>
  <p:embeddedFontLst>
    <p:embeddedFont>
      <p:font typeface="Century Gothic" panose="020B0502020202020204" pitchFamily="34" charset="0"/>
      <p:regular r:id="rId39"/>
      <p:bold r:id="rId40"/>
      <p:italic r:id="rId41"/>
      <p:boldItalic r:id="rId42"/>
    </p:embeddedFont>
    <p:embeddedFont>
      <p:font typeface="Sarasa Fixed SC" panose="02000509000000000000" pitchFamily="49" charset="-122"/>
      <p:regular r:id="rId43"/>
      <p:bold r:id="rId44"/>
      <p:italic r:id="rId45"/>
      <p:boldItalic r:id="rId46"/>
    </p:embeddedFont>
    <p:embeddedFont>
      <p:font typeface="Wingdings 3" panose="05040102010807070707" pitchFamily="18" charset="2"/>
      <p:regular r:id="rId47"/>
    </p:embeddedFont>
    <p:embeddedFont>
      <p:font typeface="等线" panose="02010600030101010101" pitchFamily="2" charset="-122"/>
      <p:regular r:id="rId48"/>
      <p:bold r:id="rId49"/>
    </p:embeddedFont>
    <p:embeddedFont>
      <p:font typeface="微软雅黑" panose="020B0503020204020204" pitchFamily="34" charset="-122"/>
      <p:regular r:id="rId50"/>
      <p:bold r:id="rId5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背景意义现状" id="{9D499959-EAA7-4C5C-AA93-5E7DED6377C3}">
          <p14:sldIdLst>
            <p14:sldId id="256"/>
            <p14:sldId id="285"/>
            <p14:sldId id="258"/>
            <p14:sldId id="277"/>
            <p14:sldId id="279"/>
            <p14:sldId id="286"/>
            <p14:sldId id="289"/>
          </p14:sldIdLst>
        </p14:section>
        <p14:section name="main" id="{8CEF3226-68DE-4B05-B89D-9A9E315EED7E}">
          <p14:sldIdLst>
            <p14:sldId id="287"/>
            <p14:sldId id="260"/>
            <p14:sldId id="262"/>
            <p14:sldId id="274"/>
            <p14:sldId id="263"/>
            <p14:sldId id="264"/>
            <p14:sldId id="283"/>
            <p14:sldId id="265"/>
            <p14:sldId id="266"/>
            <p14:sldId id="267"/>
            <p14:sldId id="269"/>
            <p14:sldId id="270"/>
            <p14:sldId id="271"/>
            <p14:sldId id="284"/>
            <p14:sldId id="268"/>
          </p14:sldIdLst>
        </p14:section>
        <p14:section name="demo" id="{C13552DC-006C-4228-B273-6A725420516A}">
          <p14:sldIdLst>
            <p14:sldId id="288"/>
            <p14:sldId id="272"/>
            <p14:sldId id="273"/>
            <p14:sldId id="290"/>
            <p14:sldId id="275"/>
          </p14:sldIdLst>
        </p14:section>
        <p14:section name="附录" id="{1FA93A2D-43F3-4DBB-8130-D682BD9E967D}">
          <p14:sldIdLst>
            <p14:sldId id="291"/>
            <p14:sldId id="292"/>
            <p14:sldId id="293"/>
            <p14:sldId id="294"/>
            <p14:sldId id="295"/>
          </p14:sldIdLst>
        </p14:section>
        <p14:section name="时间关系弃用" id="{95DA3ACF-EF97-463B-AAFD-08A28642DD25}">
          <p14:sldIdLst>
            <p14:sldId id="259"/>
            <p14:sldId id="280"/>
            <p14:sldId id="281"/>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15499A"/>
    <a:srgbClr val="F7C7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24" autoAdjust="0"/>
    <p:restoredTop sz="81243" autoAdjust="0"/>
  </p:normalViewPr>
  <p:slideViewPr>
    <p:cSldViewPr snapToGrid="0">
      <p:cViewPr varScale="1">
        <p:scale>
          <a:sx n="93" d="100"/>
          <a:sy n="93" d="100"/>
        </p:scale>
        <p:origin x="1368" y="78"/>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s>
</file>

<file path=ppt/media/image1.png>
</file>

<file path=ppt/media/image10.png>
</file>

<file path=ppt/media/image11.png>
</file>

<file path=ppt/media/image12.png>
</file>

<file path=ppt/media/image15.png>
</file>

<file path=ppt/media/image16.png>
</file>

<file path=ppt/media/image2.tif>
</file>

<file path=ppt/media/image26.png>
</file>

<file path=ppt/media/image27.png>
</file>

<file path=ppt/media/image28.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6.jpe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249842-7A1A-46F8-813D-C7EC07D870A3}" type="datetimeFigureOut">
              <a:rPr lang="zh-CN" altLang="en-US" smtClean="0"/>
              <a:t>2021/6/17</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251282-760C-49C3-BE3E-D8529FADD89F}" type="slidenum">
              <a:rPr lang="zh-CN" altLang="en-US" smtClean="0"/>
              <a:t>‹#›</a:t>
            </a:fld>
            <a:endParaRPr lang="zh-CN" altLang="en-US"/>
          </a:p>
        </p:txBody>
      </p:sp>
    </p:spTree>
    <p:extLst>
      <p:ext uri="{BB962C8B-B14F-4D97-AF65-F5344CB8AC3E}">
        <p14:creationId xmlns:p14="http://schemas.microsoft.com/office/powerpoint/2010/main" val="42637335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各位评审专家大家好，我是林庆毫，我的研究方向是视频编解码，软件算法和硬件实现都有涉及。导师是林敏教授，今天具体的报告主题是</a:t>
            </a:r>
            <a:r>
              <a:rPr lang="en-US" altLang="zh-CN"/>
              <a:t>H.265</a:t>
            </a:r>
            <a:r>
              <a:rPr lang="zh-CN" altLang="en-US"/>
              <a:t>无损帧内编码算法优化及硬件实现。</a:t>
            </a:r>
            <a:endParaRPr lang="en-US" altLang="zh-CN"/>
          </a:p>
          <a:p>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首先简单介绍一下研究背景和意义。</a:t>
            </a:r>
          </a:p>
          <a:p>
            <a:endParaRPr lang="en-US" altLang="zh-CN"/>
          </a:p>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我们可以从课题名称中的</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3</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个关键词来看：</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、无损和帧内编码。首先，</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。主流的视频编码标准有</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H.26X</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系列，中国的</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AVS</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系列还有谷歌的</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VP</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或者说</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AV</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系列。这里面由于</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26X</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系列发展得最久应用最广泛，所以学术上的视频编码研究还是以</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26X</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系列为主，同时工业上</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也还处于快速普及的过程。所以对</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的研究在学术上和工业应用上都是有重要意义的。当然这里也可以看到去年</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266</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的标准正式发布了，所以我们也有在往</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266</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的方向靠，这个后面会再提到。</a:t>
            </a:r>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endParaRPr lang="en-US" altLang="zh-CN"/>
          </a:p>
          <a:p>
            <a:r>
              <a:rPr lang="zh-CN" altLang="en-US"/>
              <a:t>第二个关键词，无损，针对无损进行研究有</a:t>
            </a:r>
            <a:r>
              <a:rPr lang="en-US" altLang="zh-CN"/>
              <a:t>2</a:t>
            </a:r>
            <a:r>
              <a:rPr lang="zh-CN" altLang="en-US"/>
              <a:t>个原因。一是图像传感器的分辨率一直在提升，这就需要视频编码算法给出更优秀的编码效率；同时存储器的价格在下降，这让很多领域也开始使用无损编码了。第二是某些特定的领域是必须使用无损编码的，比如涉及到人身安全的指纹图像存储、全球疫情影响下的医学影像的传输，这些数据是容不得一点失真的，这要是由于图像不清楚导致出现医疗事故就糟糕了。</a:t>
            </a:r>
            <a:endParaRPr lang="en-US" altLang="zh-CN"/>
          </a:p>
          <a:p>
            <a:endParaRPr lang="zh-CN" altLang="en-US"/>
          </a:p>
          <a:p>
            <a:r>
              <a:rPr lang="zh-CN" altLang="en-US" sz="1200"/>
              <a:t>最后一个关键词，我们仅对帧内编码进行优化。一是我们进行的项目有一个低功耗的需求，如果用上帧间编码，产生的功耗需求是我们整个系统无法接受的。二是帧内编码会对关键帧产生比较大的影响，如果帧内编码优化好了，也会对整个视频序列产生比较大的优化。</a:t>
            </a:r>
            <a:endParaRPr lang="en-US" altLang="zh-CN" sz="1200"/>
          </a:p>
          <a:p>
            <a:endParaRPr lang="en-US" altLang="zh-CN" sz="1200"/>
          </a:p>
          <a:p>
            <a:r>
              <a:rPr lang="zh-CN" altLang="en-US"/>
              <a:t>好的</a:t>
            </a:r>
            <a:r>
              <a:rPr lang="en-US" altLang="zh-CN"/>
              <a:t>,</a:t>
            </a:r>
            <a:r>
              <a:rPr lang="zh-CN" altLang="en-US"/>
              <a:t>接下来简单介绍一下国内外研究现状</a:t>
            </a:r>
          </a:p>
          <a:p>
            <a:endParaRPr lang="en-US" altLang="zh-CN" sz="1200"/>
          </a:p>
          <a:p>
            <a:r>
              <a:rPr lang="zh-CN" altLang="en-US"/>
              <a:t>时间有限，就用一张简单介绍一下。我们可以从近几年的一些顶会顶刊中看到相似的研究内容。有设法改进系数变换过程来提高编码效率的，有研究无损帧内编码的快速块划分算法的，有通过数值映射降低数据重心提高压缩率的，还有部分研究嵌入式设备的低功耗视频编码的。这也从侧面反映了这个研究方向是有一定热度的。</a:t>
            </a:r>
          </a:p>
          <a:p>
            <a:endParaRPr lang="en-US" altLang="zh-CN" sz="120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接下来介绍课题进行的主要工作。</a:t>
            </a: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a:p>
          <a:p>
            <a:r>
              <a:rPr lang="zh-CN" altLang="en-US"/>
              <a:t>我在课题中完成的工作主要分为两大部分，</a:t>
            </a:r>
            <a:r>
              <a:rPr lang="en-US" altLang="zh-CN"/>
              <a:t>1</a:t>
            </a:r>
            <a:r>
              <a:rPr lang="zh-CN" altLang="en-US"/>
              <a:t>是软件算法的创新，</a:t>
            </a:r>
            <a:r>
              <a:rPr lang="en-US" altLang="zh-CN"/>
              <a:t>2</a:t>
            </a:r>
            <a:r>
              <a:rPr lang="zh-CN" altLang="en-US"/>
              <a:t>是硬件实现。软件算法创新方面课题提出了</a:t>
            </a:r>
            <a:r>
              <a:rPr lang="en-US" altLang="zh-CN"/>
              <a:t>4</a:t>
            </a:r>
            <a:r>
              <a:rPr lang="zh-CN" altLang="en-US"/>
              <a:t>个优化算法，分别是：</a:t>
            </a:r>
            <a:r>
              <a:rPr lang="en-US" altLang="zh-CN"/>
              <a:t>L</a:t>
            </a:r>
            <a:r>
              <a:rPr lang="zh-CN" altLang="en-US"/>
              <a:t>形迭代预测算法，可以通过迭代预测提高预测准确度</a:t>
            </a:r>
            <a:r>
              <a:rPr lang="en-US" altLang="zh-CN"/>
              <a:t>;L</a:t>
            </a:r>
            <a:r>
              <a:rPr lang="zh-CN" altLang="en-US"/>
              <a:t>形编码块划分算法，使分块模式更加灵活</a:t>
            </a:r>
            <a:r>
              <a:rPr lang="en-US" altLang="zh-CN"/>
              <a:t>;</a:t>
            </a:r>
            <a:r>
              <a:rPr lang="zh-CN" altLang="en-US"/>
              <a:t>残差中值边缘检测算法，利用边缘检测进行预测，降低待编码残差的整体能量</a:t>
            </a:r>
            <a:r>
              <a:rPr lang="en-US" altLang="zh-CN"/>
              <a:t>;</a:t>
            </a:r>
            <a:r>
              <a:rPr lang="zh-CN" altLang="en-US"/>
              <a:t>最后是一个联合算法</a:t>
            </a:r>
            <a:r>
              <a:rPr lang="en-US" altLang="zh-CN"/>
              <a:t>.</a:t>
            </a:r>
            <a:r>
              <a:rPr lang="zh-CN" altLang="en-US"/>
              <a:t>硬件方面我做的工作是将所提算法进行了硬件实现，并且搭建了一个完整的</a:t>
            </a:r>
            <a:r>
              <a:rPr lang="en-US" altLang="zh-CN"/>
              <a:t>FPGA</a:t>
            </a:r>
            <a:r>
              <a:rPr lang="zh-CN" altLang="en-US"/>
              <a:t>视频编解码原型验证平台，通过这个平台对编解码过程进行实时的验证。</a:t>
            </a:r>
            <a:endParaRPr lang="en-US" altLang="zh-CN"/>
          </a:p>
          <a:p>
            <a:endParaRPr lang="en-US" altLang="zh-CN"/>
          </a:p>
          <a:p>
            <a:r>
              <a:rPr lang="zh-CN" altLang="en-US"/>
              <a:t>先介绍第一个算法，</a:t>
            </a:r>
            <a:r>
              <a:rPr lang="en-US" altLang="zh-CN"/>
              <a:t>L</a:t>
            </a:r>
            <a:r>
              <a:rPr lang="zh-CN" altLang="en-US"/>
              <a:t>形迭代预测。介绍算法之前我们需要对</a:t>
            </a:r>
            <a:r>
              <a:rPr lang="en-US" altLang="zh-CN"/>
              <a:t>26X</a:t>
            </a:r>
            <a:r>
              <a:rPr lang="zh-CN" altLang="en-US"/>
              <a:t>系列标准的预测有个基础概念。视频帧内压缩过程中减少信息冗余的一个重要步骤就是预测，预测就是利用自然图像的空间相关性，就是说视频图像中一块比较小的区域内的像素值基本上都是十分接近的，利用这个特性对原始像素值先做一次预测，之后我们就不再编码原始的像素数值了，而是编码预测值和原始值的残差，残差的动态范围很小，所以可以达到一个去冗余，压缩数据的效果。具体的预测过程基本是取出左侧一列和上面一行当作参考点，然后按照投影、插值来进行的。比如我按照这个角度来预测，预测结果就长这样，按这个角度，结果就是这样。</a:t>
            </a:r>
            <a:r>
              <a:rPr lang="en-US" altLang="zh-CN"/>
              <a:t>265</a:t>
            </a:r>
            <a:r>
              <a:rPr lang="zh-CN" altLang="en-US"/>
              <a:t>标准规定了</a:t>
            </a:r>
            <a:r>
              <a:rPr lang="en-US" altLang="zh-CN"/>
              <a:t>33</a:t>
            </a:r>
            <a:r>
              <a:rPr lang="zh-CN" altLang="en-US"/>
              <a:t>个预测角度，只要把这</a:t>
            </a:r>
            <a:r>
              <a:rPr lang="en-US" altLang="zh-CN"/>
              <a:t>33</a:t>
            </a:r>
            <a:r>
              <a:rPr lang="zh-CN" altLang="en-US"/>
              <a:t>种都试一遍，基本上都能找到比较好的预测值。</a:t>
            </a:r>
            <a:endParaRPr lang="en-US" altLang="zh-CN"/>
          </a:p>
          <a:p>
            <a:endParaRPr lang="en-US" altLang="zh-CN"/>
          </a:p>
          <a:p>
            <a:r>
              <a:rPr lang="zh-CN" altLang="en-US"/>
              <a:t>这里就出现了一个问题。由于</a:t>
            </a:r>
            <a:r>
              <a:rPr lang="en-US" altLang="zh-CN"/>
              <a:t>26x</a:t>
            </a:r>
            <a:r>
              <a:rPr lang="zh-CN" altLang="en-US"/>
              <a:t>系列都是以块为基本单位进行预测的，那很容易想到在这个块里面，距离左侧、上侧的参考点越远的地方，得到的预测值可能越不准确。这里有一个统计验证了这个想法，这里将每个预测模式得到的预测值的准确度分布用灰度表示了出来。颜色越深代表预测越准，基本上都是越靠近右下角预测准确度越低。</a:t>
            </a:r>
            <a:endParaRPr lang="en-US" altLang="zh-CN"/>
          </a:p>
          <a:p>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于是我们就提出了</a:t>
            </a:r>
            <a:r>
              <a:rPr lang="en-US" altLang="zh-CN"/>
              <a:t>L</a:t>
            </a:r>
            <a:r>
              <a:rPr lang="zh-CN" altLang="en-US"/>
              <a:t>形迭代预测算法，算法的基本思路是在保持块结构的前提下，在进行预测时以一个个倒置的</a:t>
            </a:r>
            <a:r>
              <a:rPr lang="en-US" altLang="zh-CN"/>
              <a:t>L</a:t>
            </a:r>
            <a:r>
              <a:rPr lang="zh-CN" altLang="en-US"/>
              <a:t>形的形状来迭代进行。这样划分之后，每个</a:t>
            </a:r>
            <a:r>
              <a:rPr lang="en-US" altLang="zh-CN"/>
              <a:t>L</a:t>
            </a:r>
            <a:r>
              <a:rPr lang="zh-CN" altLang="en-US"/>
              <a:t>形都以前一个</a:t>
            </a:r>
            <a:r>
              <a:rPr lang="en-US" altLang="zh-CN"/>
              <a:t>L</a:t>
            </a:r>
            <a:r>
              <a:rPr lang="zh-CN" altLang="en-US"/>
              <a:t>形为参考点进行预测，这样基本上将参考点和待预测点的距离缩短到了</a:t>
            </a:r>
            <a:r>
              <a:rPr lang="en-US" altLang="zh-CN"/>
              <a:t>1</a:t>
            </a:r>
            <a:r>
              <a:rPr lang="zh-CN" altLang="en-US"/>
              <a:t>个单位，因此预测准确度也得到了明显的提升。</a:t>
            </a:r>
            <a:endParaRPr lang="en-US" altLang="zh-CN"/>
          </a:p>
          <a:p>
            <a:endParaRPr lang="zh-CN" altLang="en-US"/>
          </a:p>
          <a:p>
            <a:r>
              <a:rPr lang="zh-CN" altLang="en-US"/>
              <a:t>我们通过标准的测试流程来验证算法的性能</a:t>
            </a:r>
            <a:r>
              <a:rPr lang="en-US" altLang="zh-CN"/>
              <a:t>.</a:t>
            </a:r>
            <a:r>
              <a:rPr lang="zh-CN" altLang="en-US"/>
              <a:t>具体哪个序列优化了多少我们就不看，我们看整体的平均结果。应用了</a:t>
            </a:r>
            <a:r>
              <a:rPr lang="en-US" altLang="zh-CN"/>
              <a:t>L</a:t>
            </a:r>
            <a:r>
              <a:rPr lang="zh-CN" altLang="en-US"/>
              <a:t>形迭代预测算法后，所有序列的码率平均降低了</a:t>
            </a:r>
            <a:r>
              <a:rPr lang="en-US" altLang="zh-CN"/>
              <a:t>9.3%</a:t>
            </a:r>
            <a:r>
              <a:rPr lang="zh-CN" altLang="en-US"/>
              <a:t>，当然也付出了一些编码时间增加的代价，编码时间增加了大约</a:t>
            </a:r>
            <a:r>
              <a:rPr lang="en-US" altLang="zh-CN"/>
              <a:t>1/4</a:t>
            </a:r>
            <a:r>
              <a:rPr lang="zh-CN" altLang="en-US"/>
              <a:t>，但是解码时间基本没有变化。这个结果表示算法的优化是很明显的。</a:t>
            </a:r>
          </a:p>
          <a:p>
            <a:endParaRPr lang="en-US" altLang="zh-CN"/>
          </a:p>
          <a:p>
            <a:r>
              <a:rPr lang="zh-CN" altLang="en-US"/>
              <a:t>接下来介绍第二个算法，</a:t>
            </a:r>
            <a:r>
              <a:rPr lang="en-US" altLang="zh-CN"/>
              <a:t>L</a:t>
            </a:r>
            <a:r>
              <a:rPr lang="zh-CN" altLang="en-US"/>
              <a:t>形编码块划分。同样的，我们先了解一下</a:t>
            </a:r>
            <a:r>
              <a:rPr lang="en-US" altLang="zh-CN"/>
              <a:t>265</a:t>
            </a:r>
            <a:r>
              <a:rPr lang="zh-CN" altLang="en-US"/>
              <a:t>标准中的块划分流程。</a:t>
            </a:r>
            <a:r>
              <a:rPr lang="en-US" altLang="zh-CN"/>
              <a:t>26X</a:t>
            </a:r>
            <a:r>
              <a:rPr lang="zh-CN" altLang="en-US"/>
              <a:t>在对一个宏块进行编码时，会根据块内图像纹理的丰富程度自适应地选择块的尺寸，平坦的块会选择以大尺寸的状态进行处理，纹理丰富的地方会划分出很多小块保证预测的准确度。这个自适应的过程简单来说就是试出来的，这里有一个块，我拿到的时候先试着以大块的模式编码一遍然后记录下代价，之后试着往下切分一次分成</a:t>
            </a:r>
            <a:r>
              <a:rPr lang="en-US" altLang="zh-CN"/>
              <a:t>4</a:t>
            </a:r>
            <a:r>
              <a:rPr lang="zh-CN" altLang="en-US"/>
              <a:t>个等大小的块再编码一次，如果这样做的代价更小那就选择往下切。同样的，这个过程在每个块里面重复执行。左上角这个块试着往下切，就会发现切下去反而编码的代价更大，那就保持上一层的大小；继续看下个块，不切；下个块，不切；再下个块，由于这里存在一部分比较复杂的纹理，保持大块的模式会让预测很不准，所以试着往下切会发现编码代价降低了，最后得到的这个宏块的划分结果长这样。</a:t>
            </a:r>
            <a:endParaRPr lang="en-US" altLang="zh-CN"/>
          </a:p>
          <a:p>
            <a:endParaRPr lang="en-US" altLang="zh-CN"/>
          </a:p>
          <a:p>
            <a:r>
              <a:rPr lang="zh-CN" altLang="en-US"/>
              <a:t>这里就出现了一个问题。这样一个宏块，明明大部分区域都是平坦的，结果右下角存在的这一点纹理就让这个宏块切成了</a:t>
            </a:r>
            <a:r>
              <a:rPr lang="en-US" altLang="zh-CN"/>
              <a:t>19</a:t>
            </a:r>
            <a:r>
              <a:rPr lang="zh-CN" altLang="en-US"/>
              <a:t>份。最后我简单算了一下，这样切的话需要编码的信息除了预测残差还有</a:t>
            </a:r>
            <a:r>
              <a:rPr lang="en-US" altLang="zh-CN"/>
              <a:t>19</a:t>
            </a:r>
            <a:r>
              <a:rPr lang="zh-CN" altLang="en-US"/>
              <a:t>个预测模式</a:t>
            </a:r>
            <a:r>
              <a:rPr lang="en-US" altLang="zh-CN"/>
              <a:t>+13</a:t>
            </a:r>
            <a:r>
              <a:rPr lang="zh-CN" altLang="en-US"/>
              <a:t>个分块标志，数据量是比较大的。</a:t>
            </a:r>
          </a:p>
          <a:p>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因此我们就提出了</a:t>
            </a:r>
            <a:r>
              <a:rPr lang="en-US" altLang="zh-CN"/>
              <a:t>L</a:t>
            </a:r>
            <a:r>
              <a:rPr lang="zh-CN" altLang="en-US"/>
              <a:t>形编码块划分算法。简单来说就是在进行分块时增加了</a:t>
            </a:r>
            <a:r>
              <a:rPr lang="en-US" altLang="zh-CN"/>
              <a:t>4</a:t>
            </a:r>
            <a:r>
              <a:rPr lang="zh-CN" altLang="en-US"/>
              <a:t>种可选项，就是这里画出的红色的这</a:t>
            </a:r>
            <a:r>
              <a:rPr lang="en-US" altLang="zh-CN"/>
              <a:t>4</a:t>
            </a:r>
            <a:r>
              <a:rPr lang="zh-CN" altLang="en-US"/>
              <a:t>个。这</a:t>
            </a:r>
            <a:r>
              <a:rPr lang="en-US" altLang="zh-CN"/>
              <a:t>4</a:t>
            </a:r>
            <a:r>
              <a:rPr lang="zh-CN" altLang="en-US"/>
              <a:t>个选项可以在尽量保留大块的前提下对宏块进行划分。同样是刚才的那个像素块，应用了这个算法后的块划分结果变成了这样，也简单地统计了一下，这样划分的话，这个块只需要编码</a:t>
            </a:r>
            <a:r>
              <a:rPr lang="en-US" altLang="zh-CN"/>
              <a:t>7</a:t>
            </a:r>
            <a:r>
              <a:rPr lang="zh-CN" altLang="en-US"/>
              <a:t>个预测模式</a:t>
            </a:r>
            <a:r>
              <a:rPr lang="en-US" altLang="zh-CN"/>
              <a:t>4</a:t>
            </a:r>
            <a:r>
              <a:rPr lang="zh-CN" altLang="en-US"/>
              <a:t>个分块标志，比之前节省了不少。</a:t>
            </a:r>
          </a:p>
          <a:p>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同样的，我们通过标准测试流程来统计算法性能。统计结果显示</a:t>
            </a:r>
            <a:r>
              <a:rPr lang="en-US" altLang="zh-CN"/>
              <a:t>L</a:t>
            </a:r>
            <a:r>
              <a:rPr lang="zh-CN" altLang="en-US"/>
              <a:t>形编码块划分算法能在保持编解码时间基本不变的情况下，拿到</a:t>
            </a:r>
            <a:r>
              <a:rPr lang="en-US" altLang="zh-CN"/>
              <a:t>2.3%</a:t>
            </a:r>
            <a:r>
              <a:rPr lang="zh-CN" altLang="en-US"/>
              <a:t>的码率优化。</a:t>
            </a:r>
          </a:p>
          <a:p>
            <a:endParaRPr lang="en-US" altLang="zh-CN"/>
          </a:p>
          <a:p>
            <a:r>
              <a:rPr lang="zh-CN" altLang="en-US"/>
              <a:t>接下来介绍第</a:t>
            </a:r>
            <a:r>
              <a:rPr lang="en-US" altLang="zh-CN"/>
              <a:t>3</a:t>
            </a:r>
            <a:r>
              <a:rPr lang="zh-CN" altLang="en-US"/>
              <a:t>个算法，残差中值边缘检测算法。简单说一下我们发现的问题，我们发现在无损编码的时候，经过预测后得到的残差有一种特殊的空间相关性。我们把残差做个简单的数值搬移，然后把它当成图像画出灰度图来，通过肉眼就能看到残差图像里面有一些很明显的锐利的边缘，特别是在原图的字符和纹理丰富的区域。</a:t>
            </a:r>
            <a:endParaRPr lang="en-US" altLang="zh-CN"/>
          </a:p>
          <a:p>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既然存在相关性，我们就能想办法利用它进一步去冗余，提高压缩率。残差图像中的相关性可以类比为自然图像中的边缘信息，因此我们应用一种简单的中值边缘检测算法，考虑到复杂度嘛，就用运算比较简单的一种，来对残差进行二次预测，将新的预测残差送去编码。</a:t>
            </a:r>
          </a:p>
          <a:p>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我们可以从视觉效果上观察，经过二次预测得到的新的预测残差，基本上是肉眼没办法再看到明显的纹理信息了。</a:t>
            </a:r>
          </a:p>
          <a:p>
            <a:endParaRPr lang="en-US" altLang="zh-CN"/>
          </a:p>
          <a:p>
            <a:r>
              <a:rPr lang="zh-CN" altLang="en-US"/>
              <a:t>通过标准测试统计性能，残差中值边缘检测算法拿到了大约</a:t>
            </a:r>
            <a:r>
              <a:rPr lang="en-US" altLang="zh-CN"/>
              <a:t>7%</a:t>
            </a:r>
            <a:r>
              <a:rPr lang="zh-CN" altLang="en-US"/>
              <a:t>的码率优化，还是比较明显的优化。同时，我之前也提到过，我们在往</a:t>
            </a:r>
            <a:r>
              <a:rPr lang="en-US" altLang="zh-CN"/>
              <a:t>266</a:t>
            </a:r>
            <a:r>
              <a:rPr lang="zh-CN" altLang="en-US"/>
              <a:t>的方向靠。我们也试着把这个算法应用在了最新的</a:t>
            </a:r>
            <a:r>
              <a:rPr lang="en-US" altLang="zh-CN"/>
              <a:t>266</a:t>
            </a:r>
            <a:r>
              <a:rPr lang="zh-CN" altLang="en-US"/>
              <a:t>参考软件上，也拿到了接近</a:t>
            </a:r>
            <a:r>
              <a:rPr lang="en-US" altLang="zh-CN"/>
              <a:t>6%</a:t>
            </a:r>
            <a:r>
              <a:rPr lang="zh-CN" altLang="en-US"/>
              <a:t>的优化，也是一个比较明显的提升。</a:t>
            </a:r>
          </a:p>
          <a:p>
            <a:endParaRPr lang="en-US" altLang="zh-CN"/>
          </a:p>
          <a:p>
            <a:r>
              <a:rPr lang="zh-CN" altLang="en-US"/>
              <a:t>最后是联合算法。联合算法是</a:t>
            </a:r>
            <a:r>
              <a:rPr lang="en-US" altLang="zh-CN"/>
              <a:t>L</a:t>
            </a:r>
            <a:r>
              <a:rPr lang="zh-CN" altLang="en-US"/>
              <a:t>形迭代预测和</a:t>
            </a:r>
            <a:r>
              <a:rPr lang="en-US" altLang="zh-CN"/>
              <a:t>L</a:t>
            </a:r>
            <a:r>
              <a:rPr lang="zh-CN" altLang="en-US"/>
              <a:t>形块划分的结合，他们结合能达到</a:t>
            </a:r>
            <a:r>
              <a:rPr lang="en-US" altLang="zh-CN"/>
              <a:t>1+1&gt;2</a:t>
            </a:r>
            <a:r>
              <a:rPr lang="zh-CN" altLang="en-US"/>
              <a:t>的效果，当然联合的过程中存在非常多的细节问题，这里就不细说了。</a:t>
            </a:r>
            <a:endParaRPr lang="en-US" altLang="zh-CN"/>
          </a:p>
          <a:p>
            <a:r>
              <a:rPr lang="zh-CN" altLang="en-US"/>
              <a:t>最后我们通过统计可以看到联合算法拿到了超过</a:t>
            </a:r>
            <a:r>
              <a:rPr lang="en-US" altLang="zh-CN"/>
              <a:t>10%</a:t>
            </a:r>
            <a:r>
              <a:rPr lang="zh-CN" altLang="en-US"/>
              <a:t>的码率优化，基本上是一个达到了顶会顶刊水平的优化效果。</a:t>
            </a:r>
          </a:p>
          <a:p>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最后是成果展示。</a:t>
            </a:r>
          </a:p>
          <a:p>
            <a:endParaRPr lang="en-US" altLang="zh-CN"/>
          </a:p>
          <a:p>
            <a:r>
              <a:rPr lang="zh-CN" altLang="en-US"/>
              <a:t>我想通过两个录好的视频展示软件和硬件的</a:t>
            </a:r>
            <a:r>
              <a:rPr lang="en-US" altLang="zh-CN"/>
              <a:t>demo.</a:t>
            </a:r>
            <a:r>
              <a:rPr lang="zh-CN" altLang="en-US"/>
              <a:t>首先是软件部分，电脑获取摄像头抓取的图像，实时地送去做编解码。</a:t>
            </a:r>
            <a:endParaRPr lang="en-US" altLang="zh-CN"/>
          </a:p>
          <a:p>
            <a:r>
              <a:rPr lang="zh-CN" altLang="en-US"/>
              <a:t>先看上半部分，这里是</a:t>
            </a:r>
            <a:r>
              <a:rPr lang="en-US" altLang="zh-CN"/>
              <a:t>H.265</a:t>
            </a:r>
            <a:r>
              <a:rPr lang="zh-CN" altLang="en-US"/>
              <a:t>加上联合算法的实时结果，最右边显示了每一帧的编码时间变化和码率降低的百分比。可以看到结果基本和之前的统计一致。</a:t>
            </a:r>
            <a:endParaRPr lang="en-US" altLang="zh-CN"/>
          </a:p>
          <a:p>
            <a:r>
              <a:rPr lang="zh-CN" altLang="en-US"/>
              <a:t>下半部分是</a:t>
            </a:r>
            <a:r>
              <a:rPr lang="en-US" altLang="zh-CN"/>
              <a:t>H.266</a:t>
            </a:r>
            <a:r>
              <a:rPr lang="zh-CN" altLang="en-US"/>
              <a:t>加上残差中值边缘检测的实时结果，最右边同样显示了每一帧的统计结果。当然</a:t>
            </a:r>
            <a:r>
              <a:rPr lang="en-US" altLang="zh-CN"/>
              <a:t>266</a:t>
            </a:r>
            <a:r>
              <a:rPr lang="zh-CN" altLang="en-US"/>
              <a:t>的编解码速度明显比</a:t>
            </a:r>
            <a:r>
              <a:rPr lang="en-US" altLang="zh-CN"/>
              <a:t>265</a:t>
            </a:r>
            <a:r>
              <a:rPr lang="zh-CN" altLang="en-US"/>
              <a:t>慢了几个等级。</a:t>
            </a:r>
            <a:endParaRPr lang="en-US" altLang="zh-CN"/>
          </a:p>
          <a:p>
            <a:endParaRPr lang="zh-CN" altLang="en-US"/>
          </a:p>
          <a:p>
            <a:r>
              <a:rPr lang="zh-CN" altLang="en-US"/>
              <a:t>好的这是软件部分，硬件部分先简单介绍一下系统框图。蓝色部分是上位机，黄色部分是</a:t>
            </a:r>
            <a:r>
              <a:rPr lang="en-US" altLang="zh-CN"/>
              <a:t>FPGA</a:t>
            </a:r>
            <a:r>
              <a:rPr lang="zh-CN" altLang="en-US"/>
              <a:t>，我们把视频编码的硬逻辑放到了</a:t>
            </a:r>
            <a:r>
              <a:rPr lang="en-US" altLang="zh-CN"/>
              <a:t>FPGA</a:t>
            </a:r>
            <a:r>
              <a:rPr lang="zh-CN" altLang="en-US"/>
              <a:t>上，然后上位机负责图像的获取、预处理以及软解码和播放。首先我们把编码器烧进</a:t>
            </a:r>
            <a:r>
              <a:rPr lang="en-US" altLang="zh-CN"/>
              <a:t>FPGA</a:t>
            </a:r>
            <a:r>
              <a:rPr lang="zh-CN" altLang="en-US"/>
              <a:t>，然后启动系统，摄像头抓取到的图像经过预处理送进</a:t>
            </a:r>
            <a:r>
              <a:rPr lang="en-US" altLang="zh-CN"/>
              <a:t>FPGA</a:t>
            </a:r>
            <a:r>
              <a:rPr lang="zh-CN" altLang="en-US"/>
              <a:t>做硬编码，编码好通过串口或者以太网口传回</a:t>
            </a:r>
            <a:r>
              <a:rPr lang="en-US" altLang="zh-CN"/>
              <a:t>PC</a:t>
            </a:r>
            <a:r>
              <a:rPr lang="zh-CN" altLang="en-US"/>
              <a:t>机做解码和显示。可以看到整个编解码过程是正确的。</a:t>
            </a:r>
          </a:p>
          <a:p>
            <a:endParaRPr lang="en-US" altLang="zh-CN"/>
          </a:p>
          <a:p>
            <a:r>
              <a:rPr lang="zh-CN" altLang="en-US"/>
              <a:t>好的，我的报告到此结束，最后是发表的论文。一篇哈工大学报，中文</a:t>
            </a:r>
            <a:r>
              <a:rPr lang="en-US" altLang="zh-CN"/>
              <a:t>EI</a:t>
            </a:r>
            <a:r>
              <a:rPr lang="zh-CN" altLang="en-US"/>
              <a:t>，基本上是之前介绍的第三个算法的主体内容。</a:t>
            </a:r>
            <a:endParaRPr lang="en-US" altLang="zh-CN"/>
          </a:p>
          <a:p>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谢谢，请各位专家指导。</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1</a:t>
            </a:fld>
            <a:endParaRPr lang="zh-CN" altLang="en-US"/>
          </a:p>
        </p:txBody>
      </p:sp>
    </p:spTree>
    <p:extLst>
      <p:ext uri="{BB962C8B-B14F-4D97-AF65-F5344CB8AC3E}">
        <p14:creationId xmlns:p14="http://schemas.microsoft.com/office/powerpoint/2010/main" val="34818290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先介绍第一个算法，</a:t>
            </a:r>
            <a:r>
              <a:rPr lang="en-US" altLang="zh-CN"/>
              <a:t>L</a:t>
            </a:r>
            <a:r>
              <a:rPr lang="zh-CN" altLang="en-US"/>
              <a:t>形迭代预测。</a:t>
            </a:r>
            <a:endParaRPr lang="en-US" altLang="zh-CN"/>
          </a:p>
          <a:p>
            <a:endParaRPr lang="en-US" altLang="zh-CN"/>
          </a:p>
          <a:p>
            <a:r>
              <a:rPr lang="zh-CN" altLang="en-US"/>
              <a:t>介绍算法之前我们需要对</a:t>
            </a:r>
            <a:r>
              <a:rPr lang="en-US" altLang="zh-CN"/>
              <a:t>26X</a:t>
            </a:r>
            <a:r>
              <a:rPr lang="zh-CN" altLang="en-US"/>
              <a:t>系列标准的预测有个基础概念。视频帧内压缩过程中减少信息冗余的一个重要步骤就是预测，预测就是利用自然图像的空间相关性，就是说视频图像中一块比较小的区域内的像素值基本上都是十分接近的，利用这个特性对原始像素值先做一次预测，之后我们就不再编码原始的像素数值了，而是编码预测值和原始值的残差，残差的动态范围很小，所以可以达到一个去冗余，压缩数据的效果。</a:t>
            </a:r>
            <a:endParaRPr lang="en-US" altLang="zh-CN"/>
          </a:p>
          <a:p>
            <a:endParaRPr lang="en-US" altLang="zh-CN"/>
          </a:p>
          <a:p>
            <a:r>
              <a:rPr lang="zh-CN" altLang="en-US"/>
              <a:t>具体的预测过程基本是取出左侧一列和上面一行当作参考点，然后按照投影、插值来进行的。比如我按照这个角度来预测，预测结果就长这样，按这个角度，结果就是这样。</a:t>
            </a:r>
            <a:r>
              <a:rPr lang="en-US" altLang="zh-CN"/>
              <a:t>265</a:t>
            </a:r>
            <a:r>
              <a:rPr lang="zh-CN" altLang="en-US"/>
              <a:t>标准规定了</a:t>
            </a:r>
            <a:r>
              <a:rPr lang="en-US" altLang="zh-CN"/>
              <a:t>33</a:t>
            </a:r>
            <a:r>
              <a:rPr lang="zh-CN" altLang="en-US"/>
              <a:t>个预测角度，只要把这</a:t>
            </a:r>
            <a:r>
              <a:rPr lang="en-US" altLang="zh-CN"/>
              <a:t>33</a:t>
            </a:r>
            <a:r>
              <a:rPr lang="zh-CN" altLang="en-US"/>
              <a:t>种都试一遍，基本上都能找到比较好的预测值。</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10</a:t>
            </a:fld>
            <a:endParaRPr lang="zh-CN" altLang="en-US"/>
          </a:p>
        </p:txBody>
      </p:sp>
    </p:spTree>
    <p:extLst>
      <p:ext uri="{BB962C8B-B14F-4D97-AF65-F5344CB8AC3E}">
        <p14:creationId xmlns:p14="http://schemas.microsoft.com/office/powerpoint/2010/main" val="23048273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这里就出现了一个问题。由于</a:t>
            </a:r>
            <a:r>
              <a:rPr lang="en-US" altLang="zh-CN"/>
              <a:t>26x</a:t>
            </a:r>
            <a:r>
              <a:rPr lang="zh-CN" altLang="en-US"/>
              <a:t>系列都是以块为基本单位进行预测的，那很容易想到在这个块里面，距离左侧、上侧的参考点越远的地方，得到的预测值可能越不准确。</a:t>
            </a:r>
            <a:endParaRPr lang="en-US" altLang="zh-CN"/>
          </a:p>
          <a:p>
            <a:r>
              <a:rPr lang="zh-CN" altLang="en-US"/>
              <a:t>这里有一个统计验证了这个想法，这里将每个预测模式得到的预测值的准确度分布用灰度表示了出来。颜色越深代表预测越准，基本上都是越靠近右下角预测准确度越低。</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11</a:t>
            </a:fld>
            <a:endParaRPr lang="zh-CN" altLang="en-US"/>
          </a:p>
        </p:txBody>
      </p:sp>
    </p:spTree>
    <p:extLst>
      <p:ext uri="{BB962C8B-B14F-4D97-AF65-F5344CB8AC3E}">
        <p14:creationId xmlns:p14="http://schemas.microsoft.com/office/powerpoint/2010/main" val="3638540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于是我们就提出了</a:t>
            </a:r>
            <a:r>
              <a:rPr lang="en-US" altLang="zh-CN"/>
              <a:t>L</a:t>
            </a:r>
            <a:r>
              <a:rPr lang="zh-CN" altLang="en-US"/>
              <a:t>形迭代预测算法，算法的基本思路是在保持块结构的前提下，在进行预测时以一个个倒置的</a:t>
            </a:r>
            <a:r>
              <a:rPr lang="en-US" altLang="zh-CN"/>
              <a:t>L</a:t>
            </a:r>
            <a:r>
              <a:rPr lang="zh-CN" altLang="en-US"/>
              <a:t>形的形状来迭代进行。这样划分之后，每个</a:t>
            </a:r>
            <a:r>
              <a:rPr lang="en-US" altLang="zh-CN"/>
              <a:t>L</a:t>
            </a:r>
            <a:r>
              <a:rPr lang="zh-CN" altLang="en-US"/>
              <a:t>形都以前一个</a:t>
            </a:r>
            <a:r>
              <a:rPr lang="en-US" altLang="zh-CN"/>
              <a:t>L</a:t>
            </a:r>
            <a:r>
              <a:rPr lang="zh-CN" altLang="en-US"/>
              <a:t>形为参考点进行预测，这样基本上将参考点和待预测点的距离缩短到了</a:t>
            </a:r>
            <a:r>
              <a:rPr lang="en-US" altLang="zh-CN"/>
              <a:t>1</a:t>
            </a:r>
            <a:r>
              <a:rPr lang="zh-CN" altLang="en-US"/>
              <a:t>个单位，因此预测准确度也得到了明显的提升。</a:t>
            </a:r>
            <a:endParaRPr lang="en-US" altLang="zh-CN"/>
          </a:p>
          <a:p>
            <a:endParaRPr lang="en-US" altLang="zh-CN"/>
          </a:p>
        </p:txBody>
      </p:sp>
      <p:sp>
        <p:nvSpPr>
          <p:cNvPr id="4" name="灯片编号占位符 3"/>
          <p:cNvSpPr>
            <a:spLocks noGrp="1"/>
          </p:cNvSpPr>
          <p:nvPr>
            <p:ph type="sldNum" sz="quarter" idx="5"/>
          </p:nvPr>
        </p:nvSpPr>
        <p:spPr/>
        <p:txBody>
          <a:bodyPr/>
          <a:lstStyle/>
          <a:p>
            <a:fld id="{D7251282-760C-49C3-BE3E-D8529FADD89F}" type="slidenum">
              <a:rPr lang="zh-CN" altLang="en-US" smtClean="0"/>
              <a:t>12</a:t>
            </a:fld>
            <a:endParaRPr lang="zh-CN" altLang="en-US"/>
          </a:p>
        </p:txBody>
      </p:sp>
    </p:spTree>
    <p:extLst>
      <p:ext uri="{BB962C8B-B14F-4D97-AF65-F5344CB8AC3E}">
        <p14:creationId xmlns:p14="http://schemas.microsoft.com/office/powerpoint/2010/main" val="7925388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我们通过标准的测试流程来验证算法的性能</a:t>
            </a:r>
            <a:endParaRPr lang="en-US" altLang="zh-CN"/>
          </a:p>
          <a:p>
            <a:endParaRPr lang="en-US" altLang="zh-CN"/>
          </a:p>
          <a:p>
            <a:r>
              <a:rPr lang="zh-CN" altLang="en-US"/>
              <a:t>具体哪个序列优化了多少我们就不看，我们看整体的平均结果。应用了</a:t>
            </a:r>
            <a:r>
              <a:rPr lang="en-US" altLang="zh-CN"/>
              <a:t>L</a:t>
            </a:r>
            <a:r>
              <a:rPr lang="zh-CN" altLang="en-US"/>
              <a:t>形迭代预测算法后，所有序列的码率平均降低了</a:t>
            </a:r>
            <a:r>
              <a:rPr lang="en-US" altLang="zh-CN"/>
              <a:t>9.3%</a:t>
            </a:r>
            <a:r>
              <a:rPr lang="zh-CN" altLang="en-US"/>
              <a:t>，当然也付出了一些编码时间增加的代价，编码时间增加了大约</a:t>
            </a:r>
            <a:r>
              <a:rPr lang="en-US" altLang="zh-CN"/>
              <a:t>1/4</a:t>
            </a:r>
            <a:r>
              <a:rPr lang="zh-CN" altLang="en-US"/>
              <a:t>，但是解码时间基本没有变化。这个结果表示算法的优化是很明显的。</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13</a:t>
            </a:fld>
            <a:endParaRPr lang="zh-CN" altLang="en-US"/>
          </a:p>
        </p:txBody>
      </p:sp>
    </p:spTree>
    <p:extLst>
      <p:ext uri="{BB962C8B-B14F-4D97-AF65-F5344CB8AC3E}">
        <p14:creationId xmlns:p14="http://schemas.microsoft.com/office/powerpoint/2010/main" val="3003346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接下来介绍第二个算法，</a:t>
            </a:r>
            <a:r>
              <a:rPr lang="en-US" altLang="zh-CN"/>
              <a:t>L</a:t>
            </a:r>
            <a:r>
              <a:rPr lang="zh-CN" altLang="en-US"/>
              <a:t>形编码块划分。</a:t>
            </a:r>
            <a:endParaRPr lang="en-US" altLang="zh-CN"/>
          </a:p>
          <a:p>
            <a:endParaRPr lang="en-US" altLang="zh-CN"/>
          </a:p>
          <a:p>
            <a:r>
              <a:rPr lang="zh-CN" altLang="en-US"/>
              <a:t>同样的，我们先了解一下</a:t>
            </a:r>
            <a:r>
              <a:rPr lang="en-US" altLang="zh-CN"/>
              <a:t>265</a:t>
            </a:r>
            <a:r>
              <a:rPr lang="zh-CN" altLang="en-US"/>
              <a:t>标准中的块划分流程。</a:t>
            </a:r>
            <a:r>
              <a:rPr lang="en-US" altLang="zh-CN"/>
              <a:t>26X</a:t>
            </a:r>
            <a:r>
              <a:rPr lang="zh-CN" altLang="en-US"/>
              <a:t>在对一个宏块进行编码时，会根据块内图像纹理的丰富程度自适应地选择块的尺寸，平坦的块会选择以大尺寸的状态进行处理，纹理丰富的地方会划分出很多小块保证预测的准确度。</a:t>
            </a:r>
            <a:endParaRPr lang="en-US" altLang="zh-CN"/>
          </a:p>
          <a:p>
            <a:endParaRPr lang="en-US" altLang="zh-CN"/>
          </a:p>
          <a:p>
            <a:r>
              <a:rPr lang="zh-CN" altLang="en-US"/>
              <a:t>这个自适应的过程简单来说就是试出来的，这里有一个块，我拿到的时候先试着以大块的模式编码一遍然后记录下代价，之后试着往下切分一次分成</a:t>
            </a:r>
            <a:r>
              <a:rPr lang="en-US" altLang="zh-CN"/>
              <a:t>4</a:t>
            </a:r>
            <a:r>
              <a:rPr lang="zh-CN" altLang="en-US"/>
              <a:t>个等大小的块再编码一次，如果这样做的代价更小那就选择往下切。</a:t>
            </a:r>
            <a:endParaRPr lang="en-US" altLang="zh-CN"/>
          </a:p>
          <a:p>
            <a:r>
              <a:rPr lang="zh-CN" altLang="en-US"/>
              <a:t>同样的，这个过程在每个块里面重复执行。左上角这个块试着往下切，就会发现切下去反而编码的代价更大，那就保持上一层的大小；继续看下个块，不切；下个块，不切；再下个块，由于这里存在一部分比较复杂的纹理，保持大块的模式会让预测很不准，所以试着往下切会发现编码代价降低了，最后得到的这个宏块的划分结果长这样。</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14</a:t>
            </a:fld>
            <a:endParaRPr lang="zh-CN" altLang="en-US"/>
          </a:p>
        </p:txBody>
      </p:sp>
    </p:spTree>
    <p:extLst>
      <p:ext uri="{BB962C8B-B14F-4D97-AF65-F5344CB8AC3E}">
        <p14:creationId xmlns:p14="http://schemas.microsoft.com/office/powerpoint/2010/main" val="31510283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这里就出现了一个问题。</a:t>
            </a:r>
            <a:endParaRPr lang="en-US" altLang="zh-CN"/>
          </a:p>
          <a:p>
            <a:endParaRPr lang="en-US" altLang="zh-CN"/>
          </a:p>
          <a:p>
            <a:r>
              <a:rPr lang="zh-CN" altLang="en-US"/>
              <a:t>这样一个宏块，明明大部分区域都是平坦的，结果右下角存在的这一点纹理就让这个宏块切成了</a:t>
            </a:r>
            <a:r>
              <a:rPr lang="en-US" altLang="zh-CN"/>
              <a:t>19</a:t>
            </a:r>
            <a:r>
              <a:rPr lang="zh-CN" altLang="en-US"/>
              <a:t>份。最后我简单算了一下，这样切的话需要编码的信息除了预测残差还有</a:t>
            </a:r>
            <a:r>
              <a:rPr lang="en-US" altLang="zh-CN"/>
              <a:t>19</a:t>
            </a:r>
            <a:r>
              <a:rPr lang="zh-CN" altLang="en-US"/>
              <a:t>个预测模式</a:t>
            </a:r>
            <a:r>
              <a:rPr lang="en-US" altLang="zh-CN"/>
              <a:t>+13</a:t>
            </a:r>
            <a:r>
              <a:rPr lang="zh-CN" altLang="en-US"/>
              <a:t>个分块标志，数据量是比较大的。</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15</a:t>
            </a:fld>
            <a:endParaRPr lang="zh-CN" altLang="en-US"/>
          </a:p>
        </p:txBody>
      </p:sp>
    </p:spTree>
    <p:extLst>
      <p:ext uri="{BB962C8B-B14F-4D97-AF65-F5344CB8AC3E}">
        <p14:creationId xmlns:p14="http://schemas.microsoft.com/office/powerpoint/2010/main" val="39728632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因此我们就提出了</a:t>
            </a:r>
            <a:r>
              <a:rPr lang="en-US" altLang="zh-CN"/>
              <a:t>L</a:t>
            </a:r>
            <a:r>
              <a:rPr lang="zh-CN" altLang="en-US"/>
              <a:t>形编码块划分算法。简单来说就是在进行分块时增加了</a:t>
            </a:r>
            <a:r>
              <a:rPr lang="en-US" altLang="zh-CN"/>
              <a:t>4</a:t>
            </a:r>
            <a:r>
              <a:rPr lang="zh-CN" altLang="en-US"/>
              <a:t>种可选项，就是这里画出的红色的这</a:t>
            </a:r>
            <a:r>
              <a:rPr lang="en-US" altLang="zh-CN"/>
              <a:t>4</a:t>
            </a:r>
            <a:r>
              <a:rPr lang="zh-CN" altLang="en-US"/>
              <a:t>个。这</a:t>
            </a:r>
            <a:r>
              <a:rPr lang="en-US" altLang="zh-CN"/>
              <a:t>4</a:t>
            </a:r>
            <a:r>
              <a:rPr lang="zh-CN" altLang="en-US"/>
              <a:t>个选项可以在尽量保留大块的前提下对宏块进行划分。同样是刚才的那个像素块，应用了这个算法后的块划分结果变成了这样，也简单地统计了一下，这样划分的话，这个块只需要编码</a:t>
            </a:r>
            <a:r>
              <a:rPr lang="en-US" altLang="zh-CN"/>
              <a:t>7</a:t>
            </a:r>
            <a:r>
              <a:rPr lang="zh-CN" altLang="en-US"/>
              <a:t>个预测模式</a:t>
            </a:r>
            <a:r>
              <a:rPr lang="en-US" altLang="zh-CN"/>
              <a:t>4</a:t>
            </a:r>
            <a:r>
              <a:rPr lang="zh-CN" altLang="en-US"/>
              <a:t>个分块标志，比之前节省了不少。</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16</a:t>
            </a:fld>
            <a:endParaRPr lang="zh-CN" altLang="en-US"/>
          </a:p>
        </p:txBody>
      </p:sp>
    </p:spTree>
    <p:extLst>
      <p:ext uri="{BB962C8B-B14F-4D97-AF65-F5344CB8AC3E}">
        <p14:creationId xmlns:p14="http://schemas.microsoft.com/office/powerpoint/2010/main" val="29905010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同样的，我们通过标准测试流程来统计算法性能。统计结果显示</a:t>
            </a:r>
            <a:r>
              <a:rPr lang="en-US" altLang="zh-CN"/>
              <a:t>L</a:t>
            </a:r>
            <a:r>
              <a:rPr lang="zh-CN" altLang="en-US"/>
              <a:t>形编码块划分算法能在保持编解码时间基本不变的情况下，拿到</a:t>
            </a:r>
            <a:r>
              <a:rPr lang="en-US" altLang="zh-CN"/>
              <a:t>2.3%</a:t>
            </a:r>
            <a:r>
              <a:rPr lang="zh-CN" altLang="en-US"/>
              <a:t>的码率优化。</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17</a:t>
            </a:fld>
            <a:endParaRPr lang="zh-CN" altLang="en-US"/>
          </a:p>
        </p:txBody>
      </p:sp>
    </p:spTree>
    <p:extLst>
      <p:ext uri="{BB962C8B-B14F-4D97-AF65-F5344CB8AC3E}">
        <p14:creationId xmlns:p14="http://schemas.microsoft.com/office/powerpoint/2010/main" val="38618286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接下来介绍第</a:t>
            </a:r>
            <a:r>
              <a:rPr lang="en-US" altLang="zh-CN"/>
              <a:t>3</a:t>
            </a:r>
            <a:r>
              <a:rPr lang="zh-CN" altLang="en-US"/>
              <a:t>个算法，残差中值边缘检测算法。</a:t>
            </a:r>
            <a:endParaRPr lang="en-US" altLang="zh-CN"/>
          </a:p>
          <a:p>
            <a:endParaRPr lang="en-US" altLang="zh-CN"/>
          </a:p>
          <a:p>
            <a:r>
              <a:rPr lang="zh-CN" altLang="en-US"/>
              <a:t>简单说一下我们发现的问题，我们发现在无损编码的时候，经过预测后得到的残差有一种特殊的空间相关性。我们把残差做个简单的数值搬移，然后把它当成图像画出灰度图来，通过肉眼就能看到残差图像里面有一些很明显的锐利的边缘，特别是在原图的字符和纹理丰富的区域。</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18</a:t>
            </a:fld>
            <a:endParaRPr lang="zh-CN" altLang="en-US"/>
          </a:p>
        </p:txBody>
      </p:sp>
    </p:spTree>
    <p:extLst>
      <p:ext uri="{BB962C8B-B14F-4D97-AF65-F5344CB8AC3E}">
        <p14:creationId xmlns:p14="http://schemas.microsoft.com/office/powerpoint/2010/main" val="35008675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既然存在相关性，我们就能想办法利用它进一步去冗余，提高压缩率。残差图像中的相关性可以类比为自然图像中的边缘信息，因此我们应用一种简单的中值边缘检测算法，考虑到复杂度嘛，就用运算比较简单的一种，来对残差进行二次预测，将新的预测残差送去编码。</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19</a:t>
            </a:fld>
            <a:endParaRPr lang="zh-CN" altLang="en-US"/>
          </a:p>
        </p:txBody>
      </p:sp>
    </p:spTree>
    <p:extLst>
      <p:ext uri="{BB962C8B-B14F-4D97-AF65-F5344CB8AC3E}">
        <p14:creationId xmlns:p14="http://schemas.microsoft.com/office/powerpoint/2010/main" val="2433633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首先简单介绍一下研究背景和意义。</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a:t>
            </a:fld>
            <a:endParaRPr lang="zh-CN" altLang="en-US"/>
          </a:p>
        </p:txBody>
      </p:sp>
    </p:spTree>
    <p:extLst>
      <p:ext uri="{BB962C8B-B14F-4D97-AF65-F5344CB8AC3E}">
        <p14:creationId xmlns:p14="http://schemas.microsoft.com/office/powerpoint/2010/main" val="6320970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我们可以从视觉效果上观察，经过二次预测得到的新的预测残差，基本上是肉眼没办法再看到明显的纹理信息了。</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20</a:t>
            </a:fld>
            <a:endParaRPr lang="zh-CN" altLang="en-US"/>
          </a:p>
        </p:txBody>
      </p:sp>
    </p:spTree>
    <p:extLst>
      <p:ext uri="{BB962C8B-B14F-4D97-AF65-F5344CB8AC3E}">
        <p14:creationId xmlns:p14="http://schemas.microsoft.com/office/powerpoint/2010/main" val="40594769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通过标准测试统计性能，残差中值边缘检测算法拿到了大约</a:t>
            </a:r>
            <a:r>
              <a:rPr lang="en-US" altLang="zh-CN"/>
              <a:t>7%</a:t>
            </a:r>
            <a:r>
              <a:rPr lang="zh-CN" altLang="en-US"/>
              <a:t>的码率优化，还是比较明显的优化。</a:t>
            </a:r>
            <a:endParaRPr lang="en-US" altLang="zh-CN"/>
          </a:p>
          <a:p>
            <a:endParaRPr lang="en-US" altLang="zh-CN"/>
          </a:p>
          <a:p>
            <a:r>
              <a:rPr lang="zh-CN" altLang="en-US"/>
              <a:t>同时，我之前也提到过，我们在往</a:t>
            </a:r>
            <a:r>
              <a:rPr lang="en-US" altLang="zh-CN"/>
              <a:t>266</a:t>
            </a:r>
            <a:r>
              <a:rPr lang="zh-CN" altLang="en-US"/>
              <a:t>的方向靠。我们也试着把这个算法应用在了最新的</a:t>
            </a:r>
            <a:r>
              <a:rPr lang="en-US" altLang="zh-CN"/>
              <a:t>266</a:t>
            </a:r>
            <a:r>
              <a:rPr lang="zh-CN" altLang="en-US"/>
              <a:t>参考软件上，也拿到了接近</a:t>
            </a:r>
            <a:r>
              <a:rPr lang="en-US" altLang="zh-CN"/>
              <a:t>6%</a:t>
            </a:r>
            <a:r>
              <a:rPr lang="zh-CN" altLang="en-US"/>
              <a:t>的优化，也是一个比较明显的提升。</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21</a:t>
            </a:fld>
            <a:endParaRPr lang="zh-CN" altLang="en-US"/>
          </a:p>
        </p:txBody>
      </p:sp>
    </p:spTree>
    <p:extLst>
      <p:ext uri="{BB962C8B-B14F-4D97-AF65-F5344CB8AC3E}">
        <p14:creationId xmlns:p14="http://schemas.microsoft.com/office/powerpoint/2010/main" val="543723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最后是联合算法。联合算法是</a:t>
            </a:r>
            <a:r>
              <a:rPr lang="en-US" altLang="zh-CN"/>
              <a:t>L</a:t>
            </a:r>
            <a:r>
              <a:rPr lang="zh-CN" altLang="en-US"/>
              <a:t>形迭代预测和</a:t>
            </a:r>
            <a:r>
              <a:rPr lang="en-US" altLang="zh-CN"/>
              <a:t>L</a:t>
            </a:r>
            <a:r>
              <a:rPr lang="zh-CN" altLang="en-US"/>
              <a:t>形块划分的结合，他们结合能达到</a:t>
            </a:r>
            <a:r>
              <a:rPr lang="en-US" altLang="zh-CN"/>
              <a:t>1+1&gt;2</a:t>
            </a:r>
            <a:r>
              <a:rPr lang="zh-CN" altLang="en-US"/>
              <a:t>的效果，当然联合的过程中存在非常多的细节问题，这里就不细说了。</a:t>
            </a:r>
            <a:endParaRPr lang="en-US" altLang="zh-CN"/>
          </a:p>
          <a:p>
            <a:r>
              <a:rPr lang="zh-CN" altLang="en-US"/>
              <a:t>最后我们通过统计可以看到联合算法拿到了超过</a:t>
            </a:r>
            <a:r>
              <a:rPr lang="en-US" altLang="zh-CN"/>
              <a:t>10%</a:t>
            </a:r>
            <a:r>
              <a:rPr lang="zh-CN" altLang="en-US"/>
              <a:t>的码率优化，基本上是一个达到了顶会顶刊水平的优化效果。</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22</a:t>
            </a:fld>
            <a:endParaRPr lang="zh-CN" altLang="en-US"/>
          </a:p>
        </p:txBody>
      </p:sp>
    </p:spTree>
    <p:extLst>
      <p:ext uri="{BB962C8B-B14F-4D97-AF65-F5344CB8AC3E}">
        <p14:creationId xmlns:p14="http://schemas.microsoft.com/office/powerpoint/2010/main" val="26585130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最后是成果展示。</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23</a:t>
            </a:fld>
            <a:endParaRPr lang="zh-CN" altLang="en-US"/>
          </a:p>
        </p:txBody>
      </p:sp>
    </p:spTree>
    <p:extLst>
      <p:ext uri="{BB962C8B-B14F-4D97-AF65-F5344CB8AC3E}">
        <p14:creationId xmlns:p14="http://schemas.microsoft.com/office/powerpoint/2010/main" val="20137670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我想通过两个录好的视频展示软件和硬件的</a:t>
            </a:r>
            <a:r>
              <a:rPr lang="en-US" altLang="zh-CN"/>
              <a:t>demo</a:t>
            </a:r>
          </a:p>
          <a:p>
            <a:endParaRPr lang="en-US" altLang="zh-CN"/>
          </a:p>
          <a:p>
            <a:r>
              <a:rPr lang="zh-CN" altLang="en-US"/>
              <a:t>首先是软件部分，电脑获取摄像头抓取的图像，实时地送去做编解码。</a:t>
            </a:r>
            <a:endParaRPr lang="en-US" altLang="zh-CN"/>
          </a:p>
          <a:p>
            <a:r>
              <a:rPr lang="zh-CN" altLang="en-US"/>
              <a:t>先看上半部分，这里是</a:t>
            </a:r>
            <a:r>
              <a:rPr lang="en-US" altLang="zh-CN"/>
              <a:t>H.265</a:t>
            </a:r>
            <a:r>
              <a:rPr lang="zh-CN" altLang="en-US"/>
              <a:t>加上联合算法的实时结果，最右边显示了每一帧的编码时间变化和码率降低的百分比。可以看到结果基本和之前的统计一致。</a:t>
            </a:r>
            <a:endParaRPr lang="en-US" altLang="zh-CN"/>
          </a:p>
          <a:p>
            <a:r>
              <a:rPr lang="zh-CN" altLang="en-US"/>
              <a:t>下半部分是</a:t>
            </a:r>
            <a:r>
              <a:rPr lang="en-US" altLang="zh-CN"/>
              <a:t>H.266</a:t>
            </a:r>
            <a:r>
              <a:rPr lang="zh-CN" altLang="en-US"/>
              <a:t>加上残差中值边缘检测的实时结果，最右边同样显示了每一帧的统计结果。当然</a:t>
            </a:r>
            <a:r>
              <a:rPr lang="en-US" altLang="zh-CN"/>
              <a:t>266</a:t>
            </a:r>
            <a:r>
              <a:rPr lang="zh-CN" altLang="en-US"/>
              <a:t>的编解码速度明显比</a:t>
            </a:r>
            <a:r>
              <a:rPr lang="en-US" altLang="zh-CN"/>
              <a:t>265</a:t>
            </a:r>
            <a:r>
              <a:rPr lang="zh-CN" altLang="en-US"/>
              <a:t>慢了几个等级。</a:t>
            </a:r>
            <a:endParaRPr lang="en-US" altLang="zh-CN"/>
          </a:p>
        </p:txBody>
      </p:sp>
      <p:sp>
        <p:nvSpPr>
          <p:cNvPr id="4" name="灯片编号占位符 3"/>
          <p:cNvSpPr>
            <a:spLocks noGrp="1"/>
          </p:cNvSpPr>
          <p:nvPr>
            <p:ph type="sldNum" sz="quarter" idx="5"/>
          </p:nvPr>
        </p:nvSpPr>
        <p:spPr/>
        <p:txBody>
          <a:bodyPr/>
          <a:lstStyle/>
          <a:p>
            <a:fld id="{D7251282-760C-49C3-BE3E-D8529FADD89F}" type="slidenum">
              <a:rPr lang="zh-CN" altLang="en-US" smtClean="0"/>
              <a:t>24</a:t>
            </a:fld>
            <a:endParaRPr lang="zh-CN" altLang="en-US"/>
          </a:p>
        </p:txBody>
      </p:sp>
    </p:spTree>
    <p:extLst>
      <p:ext uri="{BB962C8B-B14F-4D97-AF65-F5344CB8AC3E}">
        <p14:creationId xmlns:p14="http://schemas.microsoft.com/office/powerpoint/2010/main" val="30403439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好的这是软件部分，硬件部分先简单介绍一下系统框图。蓝色部分是上位机，黄色部分是</a:t>
            </a:r>
            <a:r>
              <a:rPr lang="en-US" altLang="zh-CN"/>
              <a:t>FPGA</a:t>
            </a:r>
            <a:r>
              <a:rPr lang="zh-CN" altLang="en-US"/>
              <a:t>，我们把视频编码的硬逻辑放到了</a:t>
            </a:r>
            <a:r>
              <a:rPr lang="en-US" altLang="zh-CN"/>
              <a:t>FPGA</a:t>
            </a:r>
            <a:r>
              <a:rPr lang="zh-CN" altLang="en-US"/>
              <a:t>上，然后上位机负责图像的获取、预处理以及软解码和播放。</a:t>
            </a:r>
            <a:endParaRPr lang="en-US" altLang="zh-CN"/>
          </a:p>
          <a:p>
            <a:endParaRPr lang="en-US" altLang="zh-CN"/>
          </a:p>
          <a:p>
            <a:r>
              <a:rPr lang="zh-CN" altLang="en-US"/>
              <a:t>首先我们把编码器烧进</a:t>
            </a:r>
            <a:r>
              <a:rPr lang="en-US" altLang="zh-CN"/>
              <a:t>FPGA</a:t>
            </a:r>
            <a:r>
              <a:rPr lang="zh-CN" altLang="en-US"/>
              <a:t>，然后启动系统，摄像头抓取到的图像经过预处理送进</a:t>
            </a:r>
            <a:r>
              <a:rPr lang="en-US" altLang="zh-CN"/>
              <a:t>FPGA</a:t>
            </a:r>
            <a:r>
              <a:rPr lang="zh-CN" altLang="en-US"/>
              <a:t>做硬编码，编码好通过串口或者以太网口传回</a:t>
            </a:r>
            <a:r>
              <a:rPr lang="en-US" altLang="zh-CN"/>
              <a:t>PC</a:t>
            </a:r>
            <a:r>
              <a:rPr lang="zh-CN" altLang="en-US"/>
              <a:t>机做解码和显示。可以看到整个编解码过程是正确的。</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25</a:t>
            </a:fld>
            <a:endParaRPr lang="zh-CN" altLang="en-US"/>
          </a:p>
        </p:txBody>
      </p:sp>
    </p:spTree>
    <p:extLst>
      <p:ext uri="{BB962C8B-B14F-4D97-AF65-F5344CB8AC3E}">
        <p14:creationId xmlns:p14="http://schemas.microsoft.com/office/powerpoint/2010/main" val="35234305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好的，我的报告到此结束，最后是发表的论文。</a:t>
            </a:r>
            <a:endParaRPr lang="en-US" altLang="zh-CN"/>
          </a:p>
          <a:p>
            <a:endParaRPr lang="en-US" altLang="zh-CN"/>
          </a:p>
          <a:p>
            <a:r>
              <a:rPr lang="zh-CN" altLang="en-US"/>
              <a:t>一篇哈工大学报，中文</a:t>
            </a:r>
            <a:r>
              <a:rPr lang="en-US" altLang="zh-CN"/>
              <a:t>EI</a:t>
            </a:r>
            <a:r>
              <a:rPr lang="zh-CN" altLang="en-US"/>
              <a:t>，基本上是之前介绍的第三个算法的主体内容。</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26</a:t>
            </a:fld>
            <a:endParaRPr lang="zh-CN" altLang="en-US"/>
          </a:p>
        </p:txBody>
      </p:sp>
    </p:spTree>
    <p:extLst>
      <p:ext uri="{BB962C8B-B14F-4D97-AF65-F5344CB8AC3E}">
        <p14:creationId xmlns:p14="http://schemas.microsoft.com/office/powerpoint/2010/main" val="4459071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谢谢，请各位专家指导。</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27</a:t>
            </a:fld>
            <a:endParaRPr lang="zh-CN" altLang="en-US"/>
          </a:p>
        </p:txBody>
      </p:sp>
    </p:spTree>
    <p:extLst>
      <p:ext uri="{BB962C8B-B14F-4D97-AF65-F5344CB8AC3E}">
        <p14:creationId xmlns:p14="http://schemas.microsoft.com/office/powerpoint/2010/main" val="27605808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33</a:t>
            </a:fld>
            <a:endParaRPr lang="zh-CN" altLang="en-US"/>
          </a:p>
        </p:txBody>
      </p:sp>
    </p:spTree>
    <p:extLst>
      <p:ext uri="{BB962C8B-B14F-4D97-AF65-F5344CB8AC3E}">
        <p14:creationId xmlns:p14="http://schemas.microsoft.com/office/powerpoint/2010/main" val="27554020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34</a:t>
            </a:fld>
            <a:endParaRPr lang="zh-CN" altLang="en-US"/>
          </a:p>
        </p:txBody>
      </p:sp>
    </p:spTree>
    <p:extLst>
      <p:ext uri="{BB962C8B-B14F-4D97-AF65-F5344CB8AC3E}">
        <p14:creationId xmlns:p14="http://schemas.microsoft.com/office/powerpoint/2010/main" val="42709265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我们可以从课题名称中的</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3</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个关键词来看：</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、无损和帧内编码。</a:t>
            </a:r>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首先，</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。主流的视频编码标准有</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H.26X</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系列，中国的</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AVS</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系列还有谷歌的</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VP</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或者说</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AV</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系列。这里面由于</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26X</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系列发展得最久应用最广泛，所以学术上的视频编码研究还是以</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26X</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系列为主，同时工业上</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H.265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也还处于快速普及的过程。所以对</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265</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的研究在学术上和工业应用上都是有重要意义的。</a:t>
            </a:r>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当然这里也可以看到去年</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266</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的标准正式发布了，所以我们也有在往</a:t>
            </a:r>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266</a:t>
            </a:r>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的方向靠，这个后面会再提到。</a:t>
            </a:r>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4" name="灯片编号占位符 3"/>
          <p:cNvSpPr>
            <a:spLocks noGrp="1"/>
          </p:cNvSpPr>
          <p:nvPr>
            <p:ph type="sldNum" sz="quarter" idx="5"/>
          </p:nvPr>
        </p:nvSpPr>
        <p:spPr/>
        <p:txBody>
          <a:bodyPr/>
          <a:lstStyle/>
          <a:p>
            <a:fld id="{D7251282-760C-49C3-BE3E-D8529FADD89F}" type="slidenum">
              <a:rPr lang="zh-CN" altLang="en-US" smtClean="0"/>
              <a:t>3</a:t>
            </a:fld>
            <a:endParaRPr lang="zh-CN" altLang="en-US"/>
          </a:p>
        </p:txBody>
      </p:sp>
    </p:spTree>
    <p:extLst>
      <p:ext uri="{BB962C8B-B14F-4D97-AF65-F5344CB8AC3E}">
        <p14:creationId xmlns:p14="http://schemas.microsoft.com/office/powerpoint/2010/main" val="17011628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35</a:t>
            </a:fld>
            <a:endParaRPr lang="zh-CN" altLang="en-US"/>
          </a:p>
        </p:txBody>
      </p:sp>
    </p:spTree>
    <p:extLst>
      <p:ext uri="{BB962C8B-B14F-4D97-AF65-F5344CB8AC3E}">
        <p14:creationId xmlns:p14="http://schemas.microsoft.com/office/powerpoint/2010/main" val="37431011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36</a:t>
            </a:fld>
            <a:endParaRPr lang="zh-CN" altLang="en-US"/>
          </a:p>
        </p:txBody>
      </p:sp>
    </p:spTree>
    <p:extLst>
      <p:ext uri="{BB962C8B-B14F-4D97-AF65-F5344CB8AC3E}">
        <p14:creationId xmlns:p14="http://schemas.microsoft.com/office/powerpoint/2010/main" val="4201909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第二个关键词，无损，针对无损进行研究有</a:t>
            </a:r>
            <a:r>
              <a:rPr lang="en-US" altLang="zh-CN"/>
              <a:t>2</a:t>
            </a:r>
            <a:r>
              <a:rPr lang="zh-CN" altLang="en-US"/>
              <a:t>个原因。</a:t>
            </a:r>
            <a:endParaRPr lang="en-US" altLang="zh-CN"/>
          </a:p>
          <a:p>
            <a:endParaRPr lang="en-US" altLang="zh-CN"/>
          </a:p>
          <a:p>
            <a:r>
              <a:rPr lang="zh-CN" altLang="en-US"/>
              <a:t>一是图像传感器的分辨率一直在提升，这就需要视频编码算法给出更优秀的编码效率；同时存储器的价格在下降，这让很多领域也开始使用无损编码了。</a:t>
            </a:r>
            <a:endParaRPr lang="en-US" altLang="zh-CN"/>
          </a:p>
          <a:p>
            <a:r>
              <a:rPr lang="zh-CN" altLang="en-US"/>
              <a:t>第二是某些特定的领域是必须使用无损编码的，比如涉及到人身安全的指纹图像存储、全球疫情影响下的医学影像的传输，这些数据是容不得一点失真的，这要是由于图像不清楚导致出现医疗事故就糟糕了。</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4</a:t>
            </a:fld>
            <a:endParaRPr lang="zh-CN" altLang="en-US"/>
          </a:p>
        </p:txBody>
      </p:sp>
    </p:spTree>
    <p:extLst>
      <p:ext uri="{BB962C8B-B14F-4D97-AF65-F5344CB8AC3E}">
        <p14:creationId xmlns:p14="http://schemas.microsoft.com/office/powerpoint/2010/main" val="1899289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900"/>
              <a:t>最后一个关键词，我们仅对帧内编码进行优化。</a:t>
            </a:r>
            <a:endParaRPr lang="en-US" altLang="zh-CN" sz="900"/>
          </a:p>
          <a:p>
            <a:endParaRPr lang="en-US" altLang="zh-CN" sz="900"/>
          </a:p>
          <a:p>
            <a:r>
              <a:rPr lang="zh-CN" altLang="en-US" sz="900"/>
              <a:t>一是我们进行的项目有一个低功耗的需求，如果用上帧间编码，产生的功耗需求是我们整个系统无法接受的。</a:t>
            </a:r>
            <a:endParaRPr lang="en-US" altLang="zh-CN" sz="900"/>
          </a:p>
          <a:p>
            <a:r>
              <a:rPr lang="zh-CN" altLang="en-US" sz="900"/>
              <a:t>二是帧内编码会对关键帧产生比较大的影响，如果帧内编码优化好了，也会对整个视频序列产生比较大的优化。</a:t>
            </a:r>
            <a:endParaRPr lang="zh-CN" altLang="en-US" sz="900"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5</a:t>
            </a:fld>
            <a:endParaRPr lang="zh-CN" altLang="en-US"/>
          </a:p>
        </p:txBody>
      </p:sp>
    </p:spTree>
    <p:extLst>
      <p:ext uri="{BB962C8B-B14F-4D97-AF65-F5344CB8AC3E}">
        <p14:creationId xmlns:p14="http://schemas.microsoft.com/office/powerpoint/2010/main" val="20683741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好的</a:t>
            </a:r>
            <a:endParaRPr lang="en-US" altLang="zh-CN"/>
          </a:p>
          <a:p>
            <a:endParaRPr lang="en-US" altLang="zh-CN"/>
          </a:p>
          <a:p>
            <a:r>
              <a:rPr lang="zh-CN" altLang="en-US"/>
              <a:t>接下来简单介绍一下国内外研究现状</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6</a:t>
            </a:fld>
            <a:endParaRPr lang="zh-CN" altLang="en-US"/>
          </a:p>
        </p:txBody>
      </p:sp>
    </p:spTree>
    <p:extLst>
      <p:ext uri="{BB962C8B-B14F-4D97-AF65-F5344CB8AC3E}">
        <p14:creationId xmlns:p14="http://schemas.microsoft.com/office/powerpoint/2010/main" val="405667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时间有限，就用一张简单介绍一下。</a:t>
            </a:r>
            <a:endParaRPr lang="en-US" altLang="zh-CN"/>
          </a:p>
          <a:p>
            <a:endParaRPr lang="en-US" altLang="zh-CN"/>
          </a:p>
          <a:p>
            <a:r>
              <a:rPr lang="zh-CN" altLang="en-US"/>
              <a:t>我们可以从近几年的一些顶会顶刊中看到相似的研究内容。有设法改进系数变换过程来提高编码效率的，有研究无损帧内编码的快速块划分算法的，有通过数值映射降低数据重心提高压缩率的，还有部分研究嵌入式设备的低功耗视频编码的。</a:t>
            </a:r>
            <a:endParaRPr lang="en-US" altLang="zh-CN"/>
          </a:p>
          <a:p>
            <a:endParaRPr lang="en-US" altLang="zh-CN"/>
          </a:p>
          <a:p>
            <a:r>
              <a:rPr lang="zh-CN" altLang="en-US"/>
              <a:t>这也从侧面反映了这个研究方向是有一定热度的。</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7</a:t>
            </a:fld>
            <a:endParaRPr lang="zh-CN" altLang="en-US"/>
          </a:p>
        </p:txBody>
      </p:sp>
    </p:spTree>
    <p:extLst>
      <p:ext uri="{BB962C8B-B14F-4D97-AF65-F5344CB8AC3E}">
        <p14:creationId xmlns:p14="http://schemas.microsoft.com/office/powerpoint/2010/main" val="1570064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接下来介绍课题进行的主要工作。</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8</a:t>
            </a:fld>
            <a:endParaRPr lang="zh-CN" altLang="en-US"/>
          </a:p>
        </p:txBody>
      </p:sp>
    </p:spTree>
    <p:extLst>
      <p:ext uri="{BB962C8B-B14F-4D97-AF65-F5344CB8AC3E}">
        <p14:creationId xmlns:p14="http://schemas.microsoft.com/office/powerpoint/2010/main" val="896889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我在课题中完成的工作主要分为两大部分，</a:t>
            </a:r>
            <a:r>
              <a:rPr lang="en-US" altLang="zh-CN"/>
              <a:t>1</a:t>
            </a:r>
            <a:r>
              <a:rPr lang="zh-CN" altLang="en-US"/>
              <a:t>是软件算法的创新，</a:t>
            </a:r>
            <a:r>
              <a:rPr lang="en-US" altLang="zh-CN"/>
              <a:t>2</a:t>
            </a:r>
            <a:r>
              <a:rPr lang="zh-CN" altLang="en-US"/>
              <a:t>是硬件实现。</a:t>
            </a:r>
            <a:endParaRPr lang="en-US" altLang="zh-CN"/>
          </a:p>
          <a:p>
            <a:endParaRPr lang="en-US" altLang="zh-CN"/>
          </a:p>
          <a:p>
            <a:r>
              <a:rPr lang="zh-CN" altLang="en-US"/>
              <a:t>软件算法创新方面课题提出了</a:t>
            </a:r>
            <a:r>
              <a:rPr lang="en-US" altLang="zh-CN"/>
              <a:t>4</a:t>
            </a:r>
            <a:r>
              <a:rPr lang="zh-CN" altLang="en-US"/>
              <a:t>个优化算法，分别是：</a:t>
            </a:r>
            <a:endParaRPr lang="en-US" altLang="zh-CN"/>
          </a:p>
          <a:p>
            <a:r>
              <a:rPr lang="en-US" altLang="zh-CN"/>
              <a:t>L</a:t>
            </a:r>
            <a:r>
              <a:rPr lang="zh-CN" altLang="en-US"/>
              <a:t>形迭代预测算法，可以通过迭代预测提高预测准确度</a:t>
            </a:r>
            <a:endParaRPr lang="en-US" altLang="zh-CN"/>
          </a:p>
          <a:p>
            <a:r>
              <a:rPr lang="en-US" altLang="zh-CN"/>
              <a:t>L</a:t>
            </a:r>
            <a:r>
              <a:rPr lang="zh-CN" altLang="en-US"/>
              <a:t>形编码块划分算法，使分块模式更加灵活</a:t>
            </a:r>
            <a:endParaRPr lang="en-US" altLang="zh-CN"/>
          </a:p>
          <a:p>
            <a:r>
              <a:rPr lang="zh-CN" altLang="en-US"/>
              <a:t>残差中值边缘检测算法，利用边缘检测进行预测，降低待编码残差的整体能量</a:t>
            </a:r>
            <a:endParaRPr lang="en-US" altLang="zh-CN"/>
          </a:p>
          <a:p>
            <a:r>
              <a:rPr lang="zh-CN" altLang="en-US"/>
              <a:t>最后是一个联合算法</a:t>
            </a:r>
            <a:endParaRPr lang="en-US" altLang="zh-CN"/>
          </a:p>
          <a:p>
            <a:endParaRPr lang="en-US" altLang="zh-CN"/>
          </a:p>
          <a:p>
            <a:r>
              <a:rPr lang="zh-CN" altLang="en-US"/>
              <a:t>硬件方面我做的工作是将所提算法进行了硬件实现，并且搭建了一个完整的</a:t>
            </a:r>
            <a:r>
              <a:rPr lang="en-US" altLang="zh-CN"/>
              <a:t>FPGA</a:t>
            </a:r>
            <a:r>
              <a:rPr lang="zh-CN" altLang="en-US"/>
              <a:t>视频编解码原型验证平台，通过这个平台对编解码过程进行实时的验证。</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9</a:t>
            </a:fld>
            <a:endParaRPr lang="zh-CN" altLang="en-US"/>
          </a:p>
        </p:txBody>
      </p:sp>
    </p:spTree>
    <p:extLst>
      <p:ext uri="{BB962C8B-B14F-4D97-AF65-F5344CB8AC3E}">
        <p14:creationId xmlns:p14="http://schemas.microsoft.com/office/powerpoint/2010/main" val="30403274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15499A"/>
        </a:solid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CB8F83C8-193A-4E82-A2CC-AABFA6450215}"/>
              </a:ext>
            </a:extLst>
          </p:cNvPr>
          <p:cNvSpPr/>
          <p:nvPr userDrawn="1"/>
        </p:nvSpPr>
        <p:spPr>
          <a:xfrm>
            <a:off x="0" y="5153025"/>
            <a:ext cx="9144001" cy="1704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ctrTitle"/>
          </p:nvPr>
        </p:nvSpPr>
        <p:spPr>
          <a:xfrm>
            <a:off x="-1" y="901700"/>
            <a:ext cx="9144000" cy="2262781"/>
          </a:xfrm>
        </p:spPr>
        <p:txBody>
          <a:bodyPr anchor="b">
            <a:normAutofit/>
          </a:bodyPr>
          <a:lstStyle>
            <a:lvl1pPr algn="ctr">
              <a:defRPr sz="5400">
                <a:solidFill>
                  <a:schemeClr val="bg1"/>
                </a:solidFill>
              </a:defRPr>
            </a:lvl1pPr>
          </a:lstStyle>
          <a:p>
            <a:r>
              <a:rPr lang="zh-CN" altLang="en-US"/>
              <a:t>单击此处编辑母版标题样式</a:t>
            </a:r>
            <a:endParaRPr lang="en-US" dirty="0"/>
          </a:p>
        </p:txBody>
      </p:sp>
      <p:grpSp>
        <p:nvGrpSpPr>
          <p:cNvPr id="21" name="组合 20">
            <a:extLst>
              <a:ext uri="{FF2B5EF4-FFF2-40B4-BE49-F238E27FC236}">
                <a16:creationId xmlns:a16="http://schemas.microsoft.com/office/drawing/2014/main" id="{F1BFA408-9200-4D69-B884-48CE4E435898}"/>
              </a:ext>
            </a:extLst>
          </p:cNvPr>
          <p:cNvGrpSpPr/>
          <p:nvPr userDrawn="1"/>
        </p:nvGrpSpPr>
        <p:grpSpPr>
          <a:xfrm>
            <a:off x="2945711" y="5514897"/>
            <a:ext cx="3252575" cy="981230"/>
            <a:chOff x="3091242" y="5657695"/>
            <a:chExt cx="3252575" cy="981230"/>
          </a:xfrm>
        </p:grpSpPr>
        <p:pic>
          <p:nvPicPr>
            <p:cNvPr id="10" name="图片 9">
              <a:extLst>
                <a:ext uri="{FF2B5EF4-FFF2-40B4-BE49-F238E27FC236}">
                  <a16:creationId xmlns:a16="http://schemas.microsoft.com/office/drawing/2014/main" id="{C0A0D7E7-A80F-4DCE-BB2D-467D42FFEDE6}"/>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3091242" y="5657695"/>
              <a:ext cx="779698" cy="981230"/>
            </a:xfrm>
            <a:prstGeom prst="rect">
              <a:avLst/>
            </a:prstGeom>
          </p:spPr>
        </p:pic>
        <p:pic>
          <p:nvPicPr>
            <p:cNvPr id="11" name="图片 10">
              <a:extLst>
                <a:ext uri="{FF2B5EF4-FFF2-40B4-BE49-F238E27FC236}">
                  <a16:creationId xmlns:a16="http://schemas.microsoft.com/office/drawing/2014/main" id="{4E48E975-5752-42F1-AEB9-8CC5B478A037}"/>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4202306" y="5826088"/>
              <a:ext cx="2141511" cy="644444"/>
            </a:xfrm>
            <a:prstGeom prst="rect">
              <a:avLst/>
            </a:prstGeom>
          </p:spPr>
        </p:pic>
        <p:cxnSp>
          <p:nvCxnSpPr>
            <p:cNvPr id="14" name="直接连接符 13">
              <a:extLst>
                <a:ext uri="{FF2B5EF4-FFF2-40B4-BE49-F238E27FC236}">
                  <a16:creationId xmlns:a16="http://schemas.microsoft.com/office/drawing/2014/main" id="{DA77F876-A2FC-4F98-8EB2-18BAE13CCB28}"/>
                </a:ext>
              </a:extLst>
            </p:cNvPr>
            <p:cNvCxnSpPr>
              <a:cxnSpLocks/>
            </p:cNvCxnSpPr>
            <p:nvPr userDrawn="1"/>
          </p:nvCxnSpPr>
          <p:spPr>
            <a:xfrm>
              <a:off x="4067175" y="5743498"/>
              <a:ext cx="0" cy="809625"/>
            </a:xfrm>
            <a:prstGeom prst="line">
              <a:avLst/>
            </a:prstGeom>
            <a:ln>
              <a:solidFill>
                <a:srgbClr val="15499A"/>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863779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第一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grpSp>
        <p:nvGrpSpPr>
          <p:cNvPr id="57" name="组合 56">
            <a:extLst>
              <a:ext uri="{FF2B5EF4-FFF2-40B4-BE49-F238E27FC236}">
                <a16:creationId xmlns:a16="http://schemas.microsoft.com/office/drawing/2014/main" id="{8E0EBEBF-D8E2-49E9-9EC6-C430970AE0D8}"/>
              </a:ext>
            </a:extLst>
          </p:cNvPr>
          <p:cNvGrpSpPr/>
          <p:nvPr userDrawn="1"/>
        </p:nvGrpSpPr>
        <p:grpSpPr>
          <a:xfrm>
            <a:off x="7725150" y="62473"/>
            <a:ext cx="1359151" cy="450323"/>
            <a:chOff x="7222261" y="82857"/>
            <a:chExt cx="1883669" cy="624110"/>
          </a:xfrm>
        </p:grpSpPr>
        <p:pic>
          <p:nvPicPr>
            <p:cNvPr id="11" name="图片 10">
              <a:extLst>
                <a:ext uri="{FF2B5EF4-FFF2-40B4-BE49-F238E27FC236}">
                  <a16:creationId xmlns:a16="http://schemas.microsoft.com/office/drawing/2014/main" id="{21E538C3-E89A-4109-B683-4F33132692D2}"/>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21" name="图片 20">
              <a:extLst>
                <a:ext uri="{FF2B5EF4-FFF2-40B4-BE49-F238E27FC236}">
                  <a16:creationId xmlns:a16="http://schemas.microsoft.com/office/drawing/2014/main" id="{FFFE0CA2-C3D7-4C16-8BBD-B73EA9CB4CC2}"/>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85800">
              <a:defRPr/>
            </a:pPr>
            <a:r>
              <a:rPr lang="zh-CN" altLang="en-US" sz="1200" b="1">
                <a:solidFill>
                  <a:prstClr val="white"/>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621627"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主要工作</a:t>
            </a:r>
          </a:p>
        </p:txBody>
      </p:sp>
    </p:spTree>
    <p:extLst>
      <p:ext uri="{BB962C8B-B14F-4D97-AF65-F5344CB8AC3E}">
        <p14:creationId xmlns:p14="http://schemas.microsoft.com/office/powerpoint/2010/main" val="2891947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第二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2418913"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200" b="1">
                <a:solidFill>
                  <a:prstClr val="white"/>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主要工作</a:t>
            </a:r>
          </a:p>
        </p:txBody>
      </p:sp>
      <p:grpSp>
        <p:nvGrpSpPr>
          <p:cNvPr id="16" name="组合 15">
            <a:extLst>
              <a:ext uri="{FF2B5EF4-FFF2-40B4-BE49-F238E27FC236}">
                <a16:creationId xmlns:a16="http://schemas.microsoft.com/office/drawing/2014/main" id="{5FA581B7-E0A1-4EAE-B9AE-24BFFBDF55F2}"/>
              </a:ext>
            </a:extLst>
          </p:cNvPr>
          <p:cNvGrpSpPr/>
          <p:nvPr userDrawn="1"/>
        </p:nvGrpSpPr>
        <p:grpSpPr>
          <a:xfrm>
            <a:off x="7725150" y="62473"/>
            <a:ext cx="1359151" cy="450323"/>
            <a:chOff x="7222261" y="82857"/>
            <a:chExt cx="1883669" cy="624110"/>
          </a:xfrm>
        </p:grpSpPr>
        <p:pic>
          <p:nvPicPr>
            <p:cNvPr id="17" name="图片 16">
              <a:extLst>
                <a:ext uri="{FF2B5EF4-FFF2-40B4-BE49-F238E27FC236}">
                  <a16:creationId xmlns:a16="http://schemas.microsoft.com/office/drawing/2014/main" id="{50233CEB-1F78-40F2-83E5-EC482BC920DA}"/>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18" name="图片 17">
              <a:extLst>
                <a:ext uri="{FF2B5EF4-FFF2-40B4-BE49-F238E27FC236}">
                  <a16:creationId xmlns:a16="http://schemas.microsoft.com/office/drawing/2014/main" id="{7A71B5F0-9EB4-4360-86CA-3A9E4C5A5D0F}"/>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Tree>
    <p:extLst>
      <p:ext uri="{BB962C8B-B14F-4D97-AF65-F5344CB8AC3E}">
        <p14:creationId xmlns:p14="http://schemas.microsoft.com/office/powerpoint/2010/main" val="3210441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第三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4216200"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200" b="1">
                <a:solidFill>
                  <a:prstClr val="white"/>
                </a:solidFill>
                <a:latin typeface="微软雅黑" panose="020B0503020204020204" pitchFamily="34" charset="-122"/>
                <a:ea typeface="微软雅黑" panose="020B0503020204020204" pitchFamily="34" charset="-122"/>
              </a:rPr>
              <a:t>主要工作</a:t>
            </a:r>
          </a:p>
        </p:txBody>
      </p:sp>
      <p:grpSp>
        <p:nvGrpSpPr>
          <p:cNvPr id="16" name="组合 15">
            <a:extLst>
              <a:ext uri="{FF2B5EF4-FFF2-40B4-BE49-F238E27FC236}">
                <a16:creationId xmlns:a16="http://schemas.microsoft.com/office/drawing/2014/main" id="{357996A5-C8AA-49A4-AD57-E9FFFAC3BFC9}"/>
              </a:ext>
            </a:extLst>
          </p:cNvPr>
          <p:cNvGrpSpPr/>
          <p:nvPr userDrawn="1"/>
        </p:nvGrpSpPr>
        <p:grpSpPr>
          <a:xfrm>
            <a:off x="7725150" y="62473"/>
            <a:ext cx="1359151" cy="450323"/>
            <a:chOff x="7222261" y="82857"/>
            <a:chExt cx="1883669" cy="624110"/>
          </a:xfrm>
        </p:grpSpPr>
        <p:pic>
          <p:nvPicPr>
            <p:cNvPr id="17" name="图片 16">
              <a:extLst>
                <a:ext uri="{FF2B5EF4-FFF2-40B4-BE49-F238E27FC236}">
                  <a16:creationId xmlns:a16="http://schemas.microsoft.com/office/drawing/2014/main" id="{D26881C5-6C55-4103-8D9F-2E930F37BF45}"/>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18" name="图片 17">
              <a:extLst>
                <a:ext uri="{FF2B5EF4-FFF2-40B4-BE49-F238E27FC236}">
                  <a16:creationId xmlns:a16="http://schemas.microsoft.com/office/drawing/2014/main" id="{ADC6B73D-F855-4637-9D2B-B9B5C542C4FF}"/>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Tree>
    <p:extLst>
      <p:ext uri="{BB962C8B-B14F-4D97-AF65-F5344CB8AC3E}">
        <p14:creationId xmlns:p14="http://schemas.microsoft.com/office/powerpoint/2010/main" val="39868836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第四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dirty="0"/>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200" b="1">
                <a:solidFill>
                  <a:prstClr val="white"/>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6013486"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主要工作</a:t>
            </a:r>
          </a:p>
        </p:txBody>
      </p:sp>
      <p:grpSp>
        <p:nvGrpSpPr>
          <p:cNvPr id="16" name="组合 15">
            <a:extLst>
              <a:ext uri="{FF2B5EF4-FFF2-40B4-BE49-F238E27FC236}">
                <a16:creationId xmlns:a16="http://schemas.microsoft.com/office/drawing/2014/main" id="{F50FD2B1-8535-4B85-BD6C-0BE1EB91BE58}"/>
              </a:ext>
            </a:extLst>
          </p:cNvPr>
          <p:cNvGrpSpPr/>
          <p:nvPr userDrawn="1"/>
        </p:nvGrpSpPr>
        <p:grpSpPr>
          <a:xfrm>
            <a:off x="7725150" y="62473"/>
            <a:ext cx="1359151" cy="450323"/>
            <a:chOff x="7222261" y="82857"/>
            <a:chExt cx="1883669" cy="624110"/>
          </a:xfrm>
        </p:grpSpPr>
        <p:pic>
          <p:nvPicPr>
            <p:cNvPr id="17" name="图片 16">
              <a:extLst>
                <a:ext uri="{FF2B5EF4-FFF2-40B4-BE49-F238E27FC236}">
                  <a16:creationId xmlns:a16="http://schemas.microsoft.com/office/drawing/2014/main" id="{F8E45612-24F4-4A88-8B0C-251C03B681FF}"/>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18" name="图片 17">
              <a:extLst>
                <a:ext uri="{FF2B5EF4-FFF2-40B4-BE49-F238E27FC236}">
                  <a16:creationId xmlns:a16="http://schemas.microsoft.com/office/drawing/2014/main" id="{A27DA152-25FE-4E05-8136-E1436FBE18AA}"/>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Tree>
    <p:extLst>
      <p:ext uri="{BB962C8B-B14F-4D97-AF65-F5344CB8AC3E}">
        <p14:creationId xmlns:p14="http://schemas.microsoft.com/office/powerpoint/2010/main" val="26177259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A3F35B6B-EA37-4124-BAD2-D2C15111B26C}"/>
              </a:ext>
            </a:extLst>
          </p:cNvPr>
          <p:cNvSpPr>
            <a:spLocks noGrp="1"/>
          </p:cNvSpPr>
          <p:nvPr>
            <p:ph type="body" idx="1"/>
          </p:nvPr>
        </p:nvSpPr>
        <p:spPr>
          <a:xfrm>
            <a:off x="319544" y="1703655"/>
            <a:ext cx="4179432" cy="80142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7A6EAF6-88DE-460D-A229-FE6E659CA2C3}"/>
              </a:ext>
            </a:extLst>
          </p:cNvPr>
          <p:cNvSpPr>
            <a:spLocks noGrp="1"/>
          </p:cNvSpPr>
          <p:nvPr>
            <p:ph sz="half" idx="2"/>
          </p:nvPr>
        </p:nvSpPr>
        <p:spPr>
          <a:xfrm>
            <a:off x="319542" y="2527566"/>
            <a:ext cx="4179433" cy="373035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7428A5A8-3024-4217-A564-5679D57650FE}"/>
              </a:ext>
            </a:extLst>
          </p:cNvPr>
          <p:cNvSpPr>
            <a:spLocks noGrp="1"/>
          </p:cNvSpPr>
          <p:nvPr>
            <p:ph type="body" sz="quarter" idx="3"/>
          </p:nvPr>
        </p:nvSpPr>
        <p:spPr>
          <a:xfrm>
            <a:off x="4629149" y="1703655"/>
            <a:ext cx="4171949" cy="80142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3470981-B6BD-43E8-8DF3-C7976DCA4509}"/>
              </a:ext>
            </a:extLst>
          </p:cNvPr>
          <p:cNvSpPr>
            <a:spLocks noGrp="1"/>
          </p:cNvSpPr>
          <p:nvPr>
            <p:ph sz="quarter" idx="4"/>
          </p:nvPr>
        </p:nvSpPr>
        <p:spPr>
          <a:xfrm>
            <a:off x="4629149" y="2527565"/>
            <a:ext cx="4171949" cy="373035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Title 1">
            <a:extLst>
              <a:ext uri="{FF2B5EF4-FFF2-40B4-BE49-F238E27FC236}">
                <a16:creationId xmlns:a16="http://schemas.microsoft.com/office/drawing/2014/main" id="{05CDAA21-2C06-4941-A7A3-19D6049D5EB9}"/>
              </a:ext>
            </a:extLst>
          </p:cNvPr>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11" name="矩形 10">
            <a:extLst>
              <a:ext uri="{FF2B5EF4-FFF2-40B4-BE49-F238E27FC236}">
                <a16:creationId xmlns:a16="http://schemas.microsoft.com/office/drawing/2014/main" id="{2FC30070-ECD0-41C8-973B-EA8DCB2929C7}"/>
              </a:ext>
            </a:extLst>
          </p:cNvPr>
          <p:cNvSpPr/>
          <p:nvPr userDrawn="1"/>
        </p:nvSpPr>
        <p:spPr>
          <a:xfrm>
            <a:off x="571140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成果展示</a:t>
            </a:r>
          </a:p>
        </p:txBody>
      </p:sp>
      <p:cxnSp>
        <p:nvCxnSpPr>
          <p:cNvPr id="12" name="直接连接符 11">
            <a:extLst>
              <a:ext uri="{FF2B5EF4-FFF2-40B4-BE49-F238E27FC236}">
                <a16:creationId xmlns:a16="http://schemas.microsoft.com/office/drawing/2014/main" id="{21E27D9C-ACA3-4926-9092-DEEA343FC5BE}"/>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54720D9B-4B2F-4D9A-B40E-81D3CADE12BE}"/>
              </a:ext>
            </a:extLst>
          </p:cNvPr>
          <p:cNvSpPr/>
          <p:nvPr userDrawn="1"/>
        </p:nvSpPr>
        <p:spPr>
          <a:xfrm>
            <a:off x="31954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背景意义</a:t>
            </a:r>
          </a:p>
        </p:txBody>
      </p:sp>
      <p:grpSp>
        <p:nvGrpSpPr>
          <p:cNvPr id="14" name="组合 13">
            <a:extLst>
              <a:ext uri="{FF2B5EF4-FFF2-40B4-BE49-F238E27FC236}">
                <a16:creationId xmlns:a16="http://schemas.microsoft.com/office/drawing/2014/main" id="{E09CDB59-11AB-4001-8E79-443B1233823A}"/>
              </a:ext>
            </a:extLst>
          </p:cNvPr>
          <p:cNvGrpSpPr/>
          <p:nvPr userDrawn="1"/>
        </p:nvGrpSpPr>
        <p:grpSpPr>
          <a:xfrm rot="5400000">
            <a:off x="4216200" y="-153832"/>
            <a:ext cx="295541" cy="295541"/>
            <a:chOff x="-87355" y="2468254"/>
            <a:chExt cx="887453" cy="887453"/>
          </a:xfrm>
        </p:grpSpPr>
        <p:sp>
          <p:nvSpPr>
            <p:cNvPr id="15" name="直角三角形 14">
              <a:extLst>
                <a:ext uri="{FF2B5EF4-FFF2-40B4-BE49-F238E27FC236}">
                  <a16:creationId xmlns:a16="http://schemas.microsoft.com/office/drawing/2014/main" id="{6974B992-29F3-4423-82C9-C37F1E6A7071}"/>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6" name="直角三角形 15">
              <a:extLst>
                <a:ext uri="{FF2B5EF4-FFF2-40B4-BE49-F238E27FC236}">
                  <a16:creationId xmlns:a16="http://schemas.microsoft.com/office/drawing/2014/main" id="{0A39C40F-2DA8-4BEC-BECB-103EEE11598F}"/>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7" name="矩形 16">
            <a:extLst>
              <a:ext uri="{FF2B5EF4-FFF2-40B4-BE49-F238E27FC236}">
                <a16:creationId xmlns:a16="http://schemas.microsoft.com/office/drawing/2014/main" id="{7CA33771-55B2-4707-9FA3-B7DEED6D70EC}"/>
              </a:ext>
            </a:extLst>
          </p:cNvPr>
          <p:cNvSpPr/>
          <p:nvPr userDrawn="1"/>
        </p:nvSpPr>
        <p:spPr>
          <a:xfrm>
            <a:off x="2116830"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研究现状</a:t>
            </a:r>
          </a:p>
        </p:txBody>
      </p:sp>
      <p:sp>
        <p:nvSpPr>
          <p:cNvPr id="18" name="矩形 17">
            <a:extLst>
              <a:ext uri="{FF2B5EF4-FFF2-40B4-BE49-F238E27FC236}">
                <a16:creationId xmlns:a16="http://schemas.microsoft.com/office/drawing/2014/main" id="{6C97C451-C50C-4B17-A83B-956A7F62375D}"/>
              </a:ext>
            </a:extLst>
          </p:cNvPr>
          <p:cNvSpPr/>
          <p:nvPr userDrawn="1"/>
        </p:nvSpPr>
        <p:spPr>
          <a:xfrm>
            <a:off x="3914117"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200" b="1">
                <a:solidFill>
                  <a:prstClr val="white"/>
                </a:solidFill>
                <a:latin typeface="微软雅黑" panose="020B0503020204020204" pitchFamily="34" charset="-122"/>
                <a:ea typeface="微软雅黑" panose="020B0503020204020204" pitchFamily="34" charset="-122"/>
              </a:rPr>
              <a:t>主要工作</a:t>
            </a:r>
          </a:p>
        </p:txBody>
      </p:sp>
      <p:grpSp>
        <p:nvGrpSpPr>
          <p:cNvPr id="19" name="组合 18">
            <a:extLst>
              <a:ext uri="{FF2B5EF4-FFF2-40B4-BE49-F238E27FC236}">
                <a16:creationId xmlns:a16="http://schemas.microsoft.com/office/drawing/2014/main" id="{F71CEB6D-4E9D-4591-80ED-6B4622CC8FD6}"/>
              </a:ext>
            </a:extLst>
          </p:cNvPr>
          <p:cNvGrpSpPr/>
          <p:nvPr userDrawn="1"/>
        </p:nvGrpSpPr>
        <p:grpSpPr>
          <a:xfrm>
            <a:off x="7725150" y="62473"/>
            <a:ext cx="1359151" cy="450323"/>
            <a:chOff x="7222261" y="82857"/>
            <a:chExt cx="1883669" cy="624110"/>
          </a:xfrm>
        </p:grpSpPr>
        <p:pic>
          <p:nvPicPr>
            <p:cNvPr id="20" name="图片 19">
              <a:extLst>
                <a:ext uri="{FF2B5EF4-FFF2-40B4-BE49-F238E27FC236}">
                  <a16:creationId xmlns:a16="http://schemas.microsoft.com/office/drawing/2014/main" id="{2B4B0997-6F3F-4324-BF02-EE7D982DAB2C}"/>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21" name="图片 20">
              <a:extLst>
                <a:ext uri="{FF2B5EF4-FFF2-40B4-BE49-F238E27FC236}">
                  <a16:creationId xmlns:a16="http://schemas.microsoft.com/office/drawing/2014/main" id="{33FE8928-4CBB-4DD5-B385-8A4968EB3E22}"/>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
        <p:nvSpPr>
          <p:cNvPr id="23" name="矩形: 圆角 22">
            <a:extLst>
              <a:ext uri="{FF2B5EF4-FFF2-40B4-BE49-F238E27FC236}">
                <a16:creationId xmlns:a16="http://schemas.microsoft.com/office/drawing/2014/main" id="{5AAD49FA-AEB9-4D4A-8537-8B0BA6E1801A}"/>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/26</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Tree>
    <p:extLst>
      <p:ext uri="{BB962C8B-B14F-4D97-AF65-F5344CB8AC3E}">
        <p14:creationId xmlns:p14="http://schemas.microsoft.com/office/powerpoint/2010/main" val="2249494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C32C8-E9A9-4C1C-8463-E5C2C4B9ECEF}"/>
              </a:ext>
            </a:extLst>
          </p:cNvPr>
          <p:cNvSpPr>
            <a:spLocks noGrp="1"/>
          </p:cNvSpPr>
          <p:nvPr>
            <p:ph type="title"/>
          </p:nvPr>
        </p:nvSpPr>
        <p:spPr>
          <a:xfrm>
            <a:off x="319543" y="69314"/>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dirty="0"/>
              <a:t>单击此处编辑母版标题样式</a:t>
            </a:r>
            <a:endParaRPr lang="en-US" dirty="0"/>
          </a:p>
        </p:txBody>
      </p:sp>
      <p:sp>
        <p:nvSpPr>
          <p:cNvPr id="3" name="Content Placeholder 2">
            <a:extLst>
              <a:ext uri="{FF2B5EF4-FFF2-40B4-BE49-F238E27FC236}">
                <a16:creationId xmlns:a16="http://schemas.microsoft.com/office/drawing/2014/main" id="{645E7E5D-B3B2-405D-99EC-8DCFA245F760}"/>
              </a:ext>
            </a:extLst>
          </p:cNvPr>
          <p:cNvSpPr>
            <a:spLocks noGrp="1"/>
          </p:cNvSpPr>
          <p:nvPr>
            <p:ph idx="1"/>
          </p:nvPr>
        </p:nvSpPr>
        <p:spPr>
          <a:xfrm>
            <a:off x="319543" y="600076"/>
            <a:ext cx="8481556" cy="6188611"/>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Tree>
    <p:extLst>
      <p:ext uri="{BB962C8B-B14F-4D97-AF65-F5344CB8AC3E}">
        <p14:creationId xmlns:p14="http://schemas.microsoft.com/office/powerpoint/2010/main" val="4224229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7C7C5"/>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9542" y="624110"/>
            <a:ext cx="8214858" cy="1280890"/>
          </a:xfrm>
          <a:prstGeom prst="rect">
            <a:avLst/>
          </a:prstGeom>
        </p:spPr>
        <p:txBody>
          <a:bodyPr vert="horz" lIns="91440" tIns="45720" rIns="91440" bIns="45720" rtlCol="0" anchor="t">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319543" y="2133600"/>
            <a:ext cx="8214857" cy="4100290"/>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Tree>
    <p:extLst>
      <p:ext uri="{BB962C8B-B14F-4D97-AF65-F5344CB8AC3E}">
        <p14:creationId xmlns:p14="http://schemas.microsoft.com/office/powerpoint/2010/main" val="2284329158"/>
      </p:ext>
    </p:extLst>
  </p:cSld>
  <p:clrMap bg1="lt1" tx1="dk1" bg2="lt2" tx2="dk2" accent1="accent1" accent2="accent2" accent3="accent3" accent4="accent4" accent5="accent5" accent6="accent6" hlink="hlink" folHlink="folHlink"/>
  <p:sldLayoutIdLst>
    <p:sldLayoutId id="2147483666" r:id="rId1"/>
    <p:sldLayoutId id="2147483678" r:id="rId2"/>
    <p:sldLayoutId id="2147483667" r:id="rId3"/>
    <p:sldLayoutId id="2147483679" r:id="rId4"/>
    <p:sldLayoutId id="2147483680" r:id="rId5"/>
    <p:sldLayoutId id="2147483694" r:id="rId6"/>
    <p:sldLayoutId id="2147483672" r:id="rId7"/>
  </p:sldLayoutIdLst>
  <p:hf hdr="0" ftr="0" dt="0"/>
  <p:txStyles>
    <p:titleStyle>
      <a:lvl1pPr algn="l" defTabSz="457200" rtl="0" eaLnBrk="1" latinLnBrk="0" hangingPunct="1">
        <a:spcBef>
          <a:spcPct val="0"/>
        </a:spcBef>
        <a:buNone/>
        <a:defRPr sz="3600" b="1" kern="1200">
          <a:solidFill>
            <a:srgbClr val="15499A"/>
          </a:solidFill>
          <a:latin typeface="Sarasa Fixed SC" panose="02000509000000000000" pitchFamily="49" charset="-122"/>
          <a:ea typeface="Sarasa Fixed SC" panose="02000509000000000000" pitchFamily="49" charset="-122"/>
          <a:cs typeface="Sarasa Fixed SC" panose="02000509000000000000" pitchFamily="49" charset="-122"/>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solidFill>
          <a:latin typeface="Sarasa Fixed SC" panose="02000509000000000000" pitchFamily="49" charset="-122"/>
          <a:ea typeface="Sarasa Fixed SC" panose="02000509000000000000" pitchFamily="49" charset="-122"/>
          <a:cs typeface="Sarasa Fixed SC" panose="02000509000000000000" pitchFamily="49" charset="-122"/>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solidFill>
          <a:latin typeface="Sarasa Fixed SC" panose="02000509000000000000" pitchFamily="49" charset="-122"/>
          <a:ea typeface="Sarasa Fixed SC" panose="02000509000000000000" pitchFamily="49" charset="-122"/>
          <a:cs typeface="Sarasa Fixed SC" panose="02000509000000000000" pitchFamily="49" charset="-122"/>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solidFill>
          <a:latin typeface="Sarasa Fixed SC" panose="02000509000000000000" pitchFamily="49" charset="-122"/>
          <a:ea typeface="Sarasa Fixed SC" panose="02000509000000000000" pitchFamily="49" charset="-122"/>
          <a:cs typeface="Sarasa Fixed SC" panose="02000509000000000000" pitchFamily="49" charset="-122"/>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solidFill>
          <a:latin typeface="Sarasa Fixed SC" panose="02000509000000000000" pitchFamily="49" charset="-122"/>
          <a:ea typeface="Sarasa Fixed SC" panose="02000509000000000000" pitchFamily="49" charset="-122"/>
          <a:cs typeface="Sarasa Fixed SC" panose="02000509000000000000" pitchFamily="49" charset="-122"/>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solidFill>
          <a:latin typeface="Sarasa Fixed SC" panose="02000509000000000000" pitchFamily="49" charset="-122"/>
          <a:ea typeface="Sarasa Fixed SC" panose="02000509000000000000" pitchFamily="49" charset="-122"/>
          <a:cs typeface="Sarasa Fixed SC" panose="02000509000000000000" pitchFamily="49" charset="-122"/>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7" Type="http://schemas.openxmlformats.org/officeDocument/2006/relationships/image" Target="../media/image11.png"/><Relationship Id="rId2" Type="http://schemas.openxmlformats.org/officeDocument/2006/relationships/slideLayout" Target="../slideLayouts/slideLayout4.xml"/><Relationship Id="rId1" Type="http://schemas.openxmlformats.org/officeDocument/2006/relationships/tags" Target="../tags/tag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8" Type="http://schemas.openxmlformats.org/officeDocument/2006/relationships/image" Target="../media/image21.emf"/><Relationship Id="rId13" Type="http://schemas.openxmlformats.org/officeDocument/2006/relationships/image" Target="../media/image26.png"/><Relationship Id="rId3" Type="http://schemas.openxmlformats.org/officeDocument/2006/relationships/notesSlide" Target="../notesSlides/notesSlide14.xml"/><Relationship Id="rId7" Type="http://schemas.openxmlformats.org/officeDocument/2006/relationships/image" Target="../media/image20.emf"/><Relationship Id="rId12" Type="http://schemas.openxmlformats.org/officeDocument/2006/relationships/image" Target="../media/image25.emf"/><Relationship Id="rId2" Type="http://schemas.openxmlformats.org/officeDocument/2006/relationships/slideLayout" Target="../slideLayouts/slideLayout4.xml"/><Relationship Id="rId1" Type="http://schemas.openxmlformats.org/officeDocument/2006/relationships/tags" Target="../tags/tag2.xml"/><Relationship Id="rId6" Type="http://schemas.openxmlformats.org/officeDocument/2006/relationships/image" Target="../media/image19.emf"/><Relationship Id="rId11" Type="http://schemas.openxmlformats.org/officeDocument/2006/relationships/image" Target="../media/image24.emf"/><Relationship Id="rId5" Type="http://schemas.openxmlformats.org/officeDocument/2006/relationships/image" Target="../media/image18.emf"/><Relationship Id="rId10" Type="http://schemas.openxmlformats.org/officeDocument/2006/relationships/image" Target="../media/image23.emf"/><Relationship Id="rId4" Type="http://schemas.openxmlformats.org/officeDocument/2006/relationships/image" Target="../media/image17.emf"/><Relationship Id="rId9" Type="http://schemas.openxmlformats.org/officeDocument/2006/relationships/image" Target="../media/image22.emf"/></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26.png"/><Relationship Id="rId4" Type="http://schemas.openxmlformats.org/officeDocument/2006/relationships/image" Target="../media/image29.emf"/></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40.png"/><Relationship Id="rId4" Type="http://schemas.openxmlformats.org/officeDocument/2006/relationships/image" Target="../media/image39.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3.xml"/><Relationship Id="rId6" Type="http://schemas.openxmlformats.org/officeDocument/2006/relationships/image" Target="../media/image41.png"/><Relationship Id="rId5" Type="http://schemas.openxmlformats.org/officeDocument/2006/relationships/notesSlide" Target="../notesSlides/notesSlide24.xml"/><Relationship Id="rId4"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video" Target="../media/media2.mp4"/><Relationship Id="rId7" Type="http://schemas.openxmlformats.org/officeDocument/2006/relationships/image" Target="../media/image43.png"/><Relationship Id="rId2" Type="http://schemas.microsoft.com/office/2007/relationships/media" Target="../media/media2.mp4"/><Relationship Id="rId1" Type="http://schemas.openxmlformats.org/officeDocument/2006/relationships/tags" Target="../tags/tag4.xml"/><Relationship Id="rId6" Type="http://schemas.openxmlformats.org/officeDocument/2006/relationships/image" Target="../media/image42.png"/><Relationship Id="rId5" Type="http://schemas.openxmlformats.org/officeDocument/2006/relationships/notesSlide" Target="../notesSlides/notesSlide25.xml"/><Relationship Id="rId4"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50.png"/></Relationships>
</file>

<file path=ppt/slides/_rels/slide36.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H.265 </a:t>
            </a:r>
            <a:r>
              <a:rPr lang="zh-CN" altLang="en-US" dirty="0"/>
              <a:t>无损帧内编码算法优化及</a:t>
            </a:r>
            <a:r>
              <a:rPr lang="zh-CN" altLang="en-US"/>
              <a:t>硬件实现</a:t>
            </a:r>
            <a:endParaRPr lang="zh-CN" altLang="en-US" dirty="0"/>
          </a:p>
        </p:txBody>
      </p:sp>
      <p:graphicFrame>
        <p:nvGraphicFramePr>
          <p:cNvPr id="3" name="表格 2">
            <a:extLst>
              <a:ext uri="{FF2B5EF4-FFF2-40B4-BE49-F238E27FC236}">
                <a16:creationId xmlns:a16="http://schemas.microsoft.com/office/drawing/2014/main" id="{B8C047B2-07A3-4E53-90F6-7490B10E4376}"/>
              </a:ext>
            </a:extLst>
          </p:cNvPr>
          <p:cNvGraphicFramePr>
            <a:graphicFrameLocks noGrp="1"/>
          </p:cNvGraphicFramePr>
          <p:nvPr>
            <p:extLst>
              <p:ext uri="{D42A27DB-BD31-4B8C-83A1-F6EECF244321}">
                <p14:modId xmlns:p14="http://schemas.microsoft.com/office/powerpoint/2010/main" val="1639671029"/>
              </p:ext>
            </p:extLst>
          </p:nvPr>
        </p:nvGraphicFramePr>
        <p:xfrm>
          <a:off x="5626786" y="4100304"/>
          <a:ext cx="4152233" cy="1076191"/>
        </p:xfrm>
        <a:graphic>
          <a:graphicData uri="http://schemas.openxmlformats.org/drawingml/2006/table">
            <a:tbl>
              <a:tblPr firstRow="1" bandRow="1">
                <a:tableStyleId>{2D5ABB26-0587-4C30-8999-92F81FD0307C}</a:tableStyleId>
              </a:tblPr>
              <a:tblGrid>
                <a:gridCol w="1751914">
                  <a:extLst>
                    <a:ext uri="{9D8B030D-6E8A-4147-A177-3AD203B41FA5}">
                      <a16:colId xmlns:a16="http://schemas.microsoft.com/office/drawing/2014/main" val="20000"/>
                    </a:ext>
                  </a:extLst>
                </a:gridCol>
                <a:gridCol w="2400319">
                  <a:extLst>
                    <a:ext uri="{9D8B030D-6E8A-4147-A177-3AD203B41FA5}">
                      <a16:colId xmlns:a16="http://schemas.microsoft.com/office/drawing/2014/main" val="20001"/>
                    </a:ext>
                  </a:extLst>
                </a:gridCol>
              </a:tblGrid>
              <a:tr h="618991">
                <a:tc>
                  <a:txBody>
                    <a:bodyPr/>
                    <a:lstStyle/>
                    <a:p>
                      <a:pPr algn="dist"/>
                      <a:r>
                        <a:rPr lang="zh-CN" altLang="en-US" sz="2400" b="1"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指导教师： </a:t>
                      </a:r>
                    </a:p>
                  </a:txBody>
                  <a:tcPr anchor="ctr">
                    <a:lnL>
                      <a:noFill/>
                    </a:lnL>
                    <a:lnR>
                      <a:noFill/>
                    </a:lnR>
                    <a:lnT>
                      <a:noFill/>
                    </a:lnT>
                    <a:lnB>
                      <a:noFill/>
                    </a:lnB>
                    <a:lnTlToBr w="12700" cmpd="sng">
                      <a:noFill/>
                      <a:prstDash val="solid"/>
                    </a:lnTlToBr>
                    <a:lnBlToTr w="12700" cmpd="sng">
                      <a:noFill/>
                      <a:prstDash val="solid"/>
                    </a:lnBlToTr>
                  </a:tcPr>
                </a:tc>
                <a:tc>
                  <a:txBody>
                    <a:bodyPr/>
                    <a:lstStyle/>
                    <a:p>
                      <a:pPr algn="l"/>
                      <a:r>
                        <a:rPr lang="zh-CN" altLang="en-US"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林敏 教授</a:t>
                      </a:r>
                      <a:endParaRPr lang="zh-CN" altLang="en-US" sz="2000"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endParaRPr>
                    </a:p>
                  </a:txBody>
                  <a:tcPr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dist"/>
                      <a:r>
                        <a:rPr lang="zh-CN" altLang="en-US" sz="2400" b="1">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答辩学生：</a:t>
                      </a:r>
                      <a:endParaRPr lang="zh-CN" altLang="en-US" sz="2400" b="1"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endParaRPr>
                    </a:p>
                  </a:txBody>
                  <a:tcPr anchor="ctr">
                    <a:lnL>
                      <a:noFill/>
                    </a:lnL>
                    <a:lnR>
                      <a:noFill/>
                    </a:lnR>
                    <a:lnT>
                      <a:noFill/>
                    </a:lnT>
                    <a:lnB>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000"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林</a:t>
                      </a:r>
                      <a:r>
                        <a:rPr lang="zh-CN" altLang="en-US"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庆毫 </a:t>
                      </a:r>
                      <a:r>
                        <a:rPr lang="en-US" altLang="zh-CN"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a:t>
                      </a:r>
                      <a:r>
                        <a:rPr lang="zh-CN" altLang="en-US"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学硕</a:t>
                      </a:r>
                      <a:r>
                        <a:rPr lang="en-US" altLang="zh-CN"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a:t>
                      </a:r>
                      <a:endParaRPr lang="en-US" altLang="zh-CN" sz="2000"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endParaRPr>
                    </a:p>
                  </a:txBody>
                  <a:tcPr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327870156"/>
      </p:ext>
    </p:extLst>
  </p:cSld>
  <p:clrMapOvr>
    <a:masterClrMapping/>
  </p:clrMapOvr>
  <mc:AlternateContent xmlns:mc="http://schemas.openxmlformats.org/markup-compatibility/2006">
    <mc:Choice xmlns:p14="http://schemas.microsoft.com/office/powerpoint/2010/main" Requires="p14">
      <p:transition spd="slow" p14:dur="2000" advTm="13022"/>
    </mc:Choice>
    <mc:Fallback>
      <p:transition spd="slow" advTm="1302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1 L</a:t>
            </a:r>
            <a:r>
              <a:rPr lang="zh-CN" altLang="en-US"/>
              <a:t>形迭代预测</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a:t>背景</a:t>
            </a:r>
            <a:endParaRPr lang="en-US" altLang="zh-CN" dirty="0"/>
          </a:p>
          <a:p>
            <a:pPr lvl="1"/>
            <a:r>
              <a:rPr lang="en-US" altLang="zh-CN"/>
              <a:t>H.26X </a:t>
            </a:r>
            <a:r>
              <a:rPr lang="zh-CN" altLang="en-US"/>
              <a:t>标准中以不同尺寸的块为单位进行预测、编码</a:t>
            </a:r>
            <a:endParaRPr lang="zh-CN" altLang="en-US" dirty="0"/>
          </a:p>
        </p:txBody>
      </p:sp>
      <p:pic>
        <p:nvPicPr>
          <p:cNvPr id="7" name="图片 6">
            <a:extLst>
              <a:ext uri="{FF2B5EF4-FFF2-40B4-BE49-F238E27FC236}">
                <a16:creationId xmlns:a16="http://schemas.microsoft.com/office/drawing/2014/main" id="{039E6D79-2D4C-47F1-9A64-E5CE92975506}"/>
              </a:ext>
            </a:extLst>
          </p:cNvPr>
          <p:cNvPicPr>
            <a:picLocks noChangeAspect="1"/>
          </p:cNvPicPr>
          <p:nvPr/>
        </p:nvPicPr>
        <p:blipFill>
          <a:blip r:embed="rId4"/>
          <a:stretch>
            <a:fillRect/>
          </a:stretch>
        </p:blipFill>
        <p:spPr>
          <a:xfrm>
            <a:off x="4886325" y="2841227"/>
            <a:ext cx="4142999" cy="3403369"/>
          </a:xfrm>
          <a:prstGeom prst="rect">
            <a:avLst/>
          </a:prstGeom>
        </p:spPr>
      </p:pic>
      <p:pic>
        <p:nvPicPr>
          <p:cNvPr id="6" name="图片 5">
            <a:extLst>
              <a:ext uri="{FF2B5EF4-FFF2-40B4-BE49-F238E27FC236}">
                <a16:creationId xmlns:a16="http://schemas.microsoft.com/office/drawing/2014/main" id="{FBCCD84B-6D5B-4CF3-9D74-8308C3B888F0}"/>
              </a:ext>
            </a:extLst>
          </p:cNvPr>
          <p:cNvPicPr>
            <a:picLocks noChangeAspect="1"/>
          </p:cNvPicPr>
          <p:nvPr/>
        </p:nvPicPr>
        <p:blipFill>
          <a:blip r:embed="rId5"/>
          <a:stretch>
            <a:fillRect/>
          </a:stretch>
        </p:blipFill>
        <p:spPr>
          <a:xfrm>
            <a:off x="340462" y="5929342"/>
            <a:ext cx="3917215" cy="328582"/>
          </a:xfrm>
          <a:prstGeom prst="rect">
            <a:avLst/>
          </a:prstGeom>
        </p:spPr>
      </p:pic>
      <p:pic>
        <p:nvPicPr>
          <p:cNvPr id="11" name="图片 10">
            <a:extLst>
              <a:ext uri="{FF2B5EF4-FFF2-40B4-BE49-F238E27FC236}">
                <a16:creationId xmlns:a16="http://schemas.microsoft.com/office/drawing/2014/main" id="{200D7F45-A742-4977-AD37-D0D9718EED04}"/>
              </a:ext>
            </a:extLst>
          </p:cNvPr>
          <p:cNvPicPr>
            <a:picLocks noChangeAspect="1"/>
          </p:cNvPicPr>
          <p:nvPr/>
        </p:nvPicPr>
        <p:blipFill>
          <a:blip r:embed="rId6"/>
          <a:stretch>
            <a:fillRect/>
          </a:stretch>
        </p:blipFill>
        <p:spPr>
          <a:xfrm>
            <a:off x="2681393" y="3203177"/>
            <a:ext cx="1890607" cy="1892947"/>
          </a:xfrm>
          <a:prstGeom prst="rect">
            <a:avLst/>
          </a:prstGeom>
        </p:spPr>
      </p:pic>
      <p:pic>
        <p:nvPicPr>
          <p:cNvPr id="15" name="图片 14">
            <a:extLst>
              <a:ext uri="{FF2B5EF4-FFF2-40B4-BE49-F238E27FC236}">
                <a16:creationId xmlns:a16="http://schemas.microsoft.com/office/drawing/2014/main" id="{F462A61C-A27E-4DAC-B324-4822D4D0B82B}"/>
              </a:ext>
            </a:extLst>
          </p:cNvPr>
          <p:cNvPicPr>
            <a:picLocks noChangeAspect="1"/>
          </p:cNvPicPr>
          <p:nvPr/>
        </p:nvPicPr>
        <p:blipFill>
          <a:blip r:embed="rId7"/>
          <a:stretch>
            <a:fillRect/>
          </a:stretch>
        </p:blipFill>
        <p:spPr>
          <a:xfrm>
            <a:off x="302593" y="3203176"/>
            <a:ext cx="1883876" cy="1892947"/>
          </a:xfrm>
          <a:prstGeom prst="rect">
            <a:avLst/>
          </a:prstGeom>
        </p:spPr>
      </p:pic>
      <p:sp>
        <p:nvSpPr>
          <p:cNvPr id="12" name="矩形 11">
            <a:extLst>
              <a:ext uri="{FF2B5EF4-FFF2-40B4-BE49-F238E27FC236}">
                <a16:creationId xmlns:a16="http://schemas.microsoft.com/office/drawing/2014/main" id="{E3DC0530-762C-4142-B4E9-7B5CDD353B69}"/>
              </a:ext>
            </a:extLst>
          </p:cNvPr>
          <p:cNvSpPr/>
          <p:nvPr/>
        </p:nvSpPr>
        <p:spPr>
          <a:xfrm>
            <a:off x="527050" y="3416789"/>
            <a:ext cx="1314450" cy="1308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箭头: 下 12">
            <a:extLst>
              <a:ext uri="{FF2B5EF4-FFF2-40B4-BE49-F238E27FC236}">
                <a16:creationId xmlns:a16="http://schemas.microsoft.com/office/drawing/2014/main" id="{577D1739-116A-4D71-8E2E-16DF1183B74F}"/>
              </a:ext>
            </a:extLst>
          </p:cNvPr>
          <p:cNvSpPr/>
          <p:nvPr/>
        </p:nvSpPr>
        <p:spPr>
          <a:xfrm rot="17235447">
            <a:off x="253051" y="3761672"/>
            <a:ext cx="323541" cy="1054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A0AC752-C455-428F-9D2F-7A036AA425A3}"/>
              </a:ext>
            </a:extLst>
          </p:cNvPr>
          <p:cNvSpPr/>
          <p:nvPr/>
        </p:nvSpPr>
        <p:spPr>
          <a:xfrm>
            <a:off x="2880865" y="3396946"/>
            <a:ext cx="1376811" cy="13811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箭头: 下 16">
            <a:extLst>
              <a:ext uri="{FF2B5EF4-FFF2-40B4-BE49-F238E27FC236}">
                <a16:creationId xmlns:a16="http://schemas.microsoft.com/office/drawing/2014/main" id="{BD52A34D-A935-4F1A-99DF-0AC7DEEEE375}"/>
              </a:ext>
            </a:extLst>
          </p:cNvPr>
          <p:cNvSpPr/>
          <p:nvPr/>
        </p:nvSpPr>
        <p:spPr>
          <a:xfrm rot="2040753">
            <a:off x="3748464" y="2751214"/>
            <a:ext cx="323541" cy="1054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3141826808"/>
      </p:ext>
    </p:extLst>
  </p:cSld>
  <p:clrMapOvr>
    <a:masterClrMapping/>
  </p:clrMapOvr>
  <mc:AlternateContent xmlns:mc="http://schemas.openxmlformats.org/markup-compatibility/2006">
    <mc:Choice xmlns:p14="http://schemas.microsoft.com/office/powerpoint/2010/main" Requires="p14">
      <p:transition spd="slow" p14:dur="2000" advTm="59560"/>
    </mc:Choice>
    <mc:Fallback>
      <p:transition spd="slow" advTm="5956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xit" presetSubtype="6" fill="hold" grpId="1" nodeType="clickEffect">
                                  <p:stCondLst>
                                    <p:cond delay="0"/>
                                  </p:stCondLst>
                                  <p:childTnLst>
                                    <p:anim calcmode="lin" valueType="num">
                                      <p:cBhvr additive="base">
                                        <p:cTn id="10" dur="2000"/>
                                        <p:tgtEl>
                                          <p:spTgt spid="13"/>
                                        </p:tgtEl>
                                        <p:attrNameLst>
                                          <p:attrName>ppt_x</p:attrName>
                                        </p:attrNameLst>
                                      </p:cBhvr>
                                      <p:tavLst>
                                        <p:tav tm="0">
                                          <p:val>
                                            <p:strVal val="ppt_x"/>
                                          </p:val>
                                        </p:tav>
                                        <p:tav tm="100000">
                                          <p:val>
                                            <p:strVal val="1+ppt_w/2"/>
                                          </p:val>
                                        </p:tav>
                                      </p:tavLst>
                                    </p:anim>
                                    <p:anim calcmode="lin" valueType="num">
                                      <p:cBhvr additive="base">
                                        <p:cTn id="11" dur="2000"/>
                                        <p:tgtEl>
                                          <p:spTgt spid="13"/>
                                        </p:tgtEl>
                                        <p:attrNameLst>
                                          <p:attrName>ppt_y</p:attrName>
                                        </p:attrNameLst>
                                      </p:cBhvr>
                                      <p:tavLst>
                                        <p:tav tm="0">
                                          <p:val>
                                            <p:strVal val="ppt_y"/>
                                          </p:val>
                                        </p:tav>
                                        <p:tav tm="100000">
                                          <p:val>
                                            <p:strVal val="1+ppt_h/2"/>
                                          </p:val>
                                        </p:tav>
                                      </p:tavLst>
                                    </p:anim>
                                    <p:set>
                                      <p:cBhvr>
                                        <p:cTn id="12" dur="1" fill="hold">
                                          <p:stCondLst>
                                            <p:cond delay="1999"/>
                                          </p:stCondLst>
                                        </p:cTn>
                                        <p:tgtEl>
                                          <p:spTgt spid="13"/>
                                        </p:tgtEl>
                                        <p:attrNameLst>
                                          <p:attrName>style.visibility</p:attrName>
                                        </p:attrNameLst>
                                      </p:cBhvr>
                                      <p:to>
                                        <p:strVal val="hidden"/>
                                      </p:to>
                                    </p:set>
                                  </p:childTnLst>
                                </p:cTn>
                              </p:par>
                              <p:par>
                                <p:cTn id="13" presetID="10" presetClass="exit" presetSubtype="0" fill="hold" grpId="0" nodeType="withEffect">
                                  <p:stCondLst>
                                    <p:cond delay="0"/>
                                  </p:stCondLst>
                                  <p:childTnLst>
                                    <p:animEffect transition="out" filter="fade">
                                      <p:cBhvr>
                                        <p:cTn id="14" dur="2000"/>
                                        <p:tgtEl>
                                          <p:spTgt spid="12"/>
                                        </p:tgtEl>
                                      </p:cBhvr>
                                    </p:animEffect>
                                    <p:set>
                                      <p:cBhvr>
                                        <p:cTn id="15" dur="1" fill="hold">
                                          <p:stCondLst>
                                            <p:cond delay="1999"/>
                                          </p:stCondLst>
                                        </p:cTn>
                                        <p:tgtEl>
                                          <p:spTgt spid="12"/>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 presetClass="exit" presetSubtype="12" fill="hold" grpId="1" nodeType="clickEffect">
                                  <p:stCondLst>
                                    <p:cond delay="0"/>
                                  </p:stCondLst>
                                  <p:childTnLst>
                                    <p:anim calcmode="lin" valueType="num">
                                      <p:cBhvr additive="base">
                                        <p:cTn id="29" dur="2000"/>
                                        <p:tgtEl>
                                          <p:spTgt spid="17"/>
                                        </p:tgtEl>
                                        <p:attrNameLst>
                                          <p:attrName>ppt_x</p:attrName>
                                        </p:attrNameLst>
                                      </p:cBhvr>
                                      <p:tavLst>
                                        <p:tav tm="0">
                                          <p:val>
                                            <p:strVal val="ppt_x"/>
                                          </p:val>
                                        </p:tav>
                                        <p:tav tm="100000">
                                          <p:val>
                                            <p:strVal val="0-ppt_w/2"/>
                                          </p:val>
                                        </p:tav>
                                      </p:tavLst>
                                    </p:anim>
                                    <p:anim calcmode="lin" valueType="num">
                                      <p:cBhvr additive="base">
                                        <p:cTn id="30" dur="2000"/>
                                        <p:tgtEl>
                                          <p:spTgt spid="17"/>
                                        </p:tgtEl>
                                        <p:attrNameLst>
                                          <p:attrName>ppt_y</p:attrName>
                                        </p:attrNameLst>
                                      </p:cBhvr>
                                      <p:tavLst>
                                        <p:tav tm="0">
                                          <p:val>
                                            <p:strVal val="ppt_y"/>
                                          </p:val>
                                        </p:tav>
                                        <p:tav tm="100000">
                                          <p:val>
                                            <p:strVal val="1+ppt_h/2"/>
                                          </p:val>
                                        </p:tav>
                                      </p:tavLst>
                                    </p:anim>
                                    <p:set>
                                      <p:cBhvr>
                                        <p:cTn id="31" dur="1" fill="hold">
                                          <p:stCondLst>
                                            <p:cond delay="1999"/>
                                          </p:stCondLst>
                                        </p:cTn>
                                        <p:tgtEl>
                                          <p:spTgt spid="17"/>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3000"/>
                                        <p:tgtEl>
                                          <p:spTgt spid="16"/>
                                        </p:tgtEl>
                                      </p:cBhvr>
                                    </p:animEffect>
                                    <p:set>
                                      <p:cBhvr>
                                        <p:cTn id="34" dur="1" fill="hold">
                                          <p:stCondLst>
                                            <p:cond delay="29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3" grpId="1" animBg="1"/>
      <p:bldP spid="16" grpId="0" animBg="1"/>
      <p:bldP spid="16" grpId="1" animBg="1"/>
      <p:bldP spid="17" grpId="0" animBg="1"/>
      <p:bldP spid="17"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a:t>1 L</a:t>
            </a:r>
            <a:r>
              <a:rPr lang="zh-CN" altLang="en-US"/>
              <a:t>形</a:t>
            </a:r>
            <a:r>
              <a:rPr lang="zh-CN" altLang="en-US" dirty="0"/>
              <a:t>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a:t>以块为单位进行预测的局限性：离参考点越</a:t>
            </a:r>
            <a:r>
              <a:rPr lang="zh-CN" altLang="en-US" dirty="0"/>
              <a:t>远越不准确</a:t>
            </a:r>
          </a:p>
        </p:txBody>
      </p:sp>
      <p:pic>
        <p:nvPicPr>
          <p:cNvPr id="5" name="图片 4">
            <a:extLst>
              <a:ext uri="{FF2B5EF4-FFF2-40B4-BE49-F238E27FC236}">
                <a16:creationId xmlns:a16="http://schemas.microsoft.com/office/drawing/2014/main" id="{CC9F3705-00DD-42EB-9444-A18E26645FD0}"/>
              </a:ext>
            </a:extLst>
          </p:cNvPr>
          <p:cNvPicPr>
            <a:picLocks noChangeAspect="1"/>
          </p:cNvPicPr>
          <p:nvPr/>
        </p:nvPicPr>
        <p:blipFill>
          <a:blip r:embed="rId3"/>
          <a:stretch>
            <a:fillRect/>
          </a:stretch>
        </p:blipFill>
        <p:spPr>
          <a:xfrm>
            <a:off x="2742359" y="2469365"/>
            <a:ext cx="3659281" cy="3788559"/>
          </a:xfrm>
          <a:prstGeom prst="rect">
            <a:avLst/>
          </a:prstGeom>
        </p:spPr>
      </p:pic>
    </p:spTree>
    <p:extLst>
      <p:ext uri="{BB962C8B-B14F-4D97-AF65-F5344CB8AC3E}">
        <p14:creationId xmlns:p14="http://schemas.microsoft.com/office/powerpoint/2010/main" val="2585189307"/>
      </p:ext>
    </p:extLst>
  </p:cSld>
  <p:clrMapOvr>
    <a:masterClrMapping/>
  </p:clrMapOvr>
  <mc:AlternateContent xmlns:mc="http://schemas.openxmlformats.org/markup-compatibility/2006">
    <mc:Choice xmlns:p14="http://schemas.microsoft.com/office/powerpoint/2010/main" Requires="p14">
      <p:transition spd="slow" p14:dur="2000" advTm="34297"/>
    </mc:Choice>
    <mc:Fallback>
      <p:transition spd="slow" advTm="34297"/>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a:t>1 L</a:t>
            </a:r>
            <a:r>
              <a:rPr lang="zh-CN" altLang="en-US"/>
              <a:t>形</a:t>
            </a:r>
            <a:r>
              <a:rPr lang="zh-CN" altLang="en-US" dirty="0"/>
              <a:t>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提出优化算法</a:t>
            </a:r>
            <a:endParaRPr lang="en-US" altLang="zh-CN" dirty="0"/>
          </a:p>
          <a:p>
            <a:pPr lvl="1"/>
            <a:r>
              <a:rPr lang="zh-CN" altLang="en-US"/>
              <a:t>逐</a:t>
            </a:r>
            <a:r>
              <a:rPr lang="en-US" altLang="zh-CN"/>
              <a:t>L</a:t>
            </a:r>
            <a:r>
              <a:rPr lang="zh-CN" altLang="en-US"/>
              <a:t>形区域</a:t>
            </a:r>
            <a:r>
              <a:rPr lang="zh-CN" altLang="en-US" dirty="0"/>
              <a:t>迭代预测</a:t>
            </a:r>
          </a:p>
        </p:txBody>
      </p:sp>
      <p:pic>
        <p:nvPicPr>
          <p:cNvPr id="5" name="图片 4">
            <a:extLst>
              <a:ext uri="{FF2B5EF4-FFF2-40B4-BE49-F238E27FC236}">
                <a16:creationId xmlns:a16="http://schemas.microsoft.com/office/drawing/2014/main" id="{5CF2C9AF-2481-4136-8E24-D7C20EE2811E}"/>
              </a:ext>
            </a:extLst>
          </p:cNvPr>
          <p:cNvPicPr>
            <a:picLocks noChangeAspect="1"/>
          </p:cNvPicPr>
          <p:nvPr/>
        </p:nvPicPr>
        <p:blipFill>
          <a:blip r:embed="rId3"/>
          <a:stretch>
            <a:fillRect/>
          </a:stretch>
        </p:blipFill>
        <p:spPr>
          <a:xfrm>
            <a:off x="2957545" y="1947834"/>
            <a:ext cx="5866912" cy="4310090"/>
          </a:xfrm>
          <a:prstGeom prst="rect">
            <a:avLst/>
          </a:prstGeom>
        </p:spPr>
      </p:pic>
      <p:sp>
        <p:nvSpPr>
          <p:cNvPr id="6" name="箭头: 直角双向 5">
            <a:extLst>
              <a:ext uri="{FF2B5EF4-FFF2-40B4-BE49-F238E27FC236}">
                <a16:creationId xmlns:a16="http://schemas.microsoft.com/office/drawing/2014/main" id="{36224883-1EB4-4B25-BF21-3FCF9D2E3D71}"/>
              </a:ext>
            </a:extLst>
          </p:cNvPr>
          <p:cNvSpPr/>
          <p:nvPr/>
        </p:nvSpPr>
        <p:spPr>
          <a:xfrm flipH="1" flipV="1">
            <a:off x="3274939" y="2241027"/>
            <a:ext cx="2263156" cy="2267960"/>
          </a:xfrm>
          <a:prstGeom prst="leftUpArrow">
            <a:avLst>
              <a:gd name="adj1" fmla="val 12070"/>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7" name="箭头: 直角双向 6">
            <a:extLst>
              <a:ext uri="{FF2B5EF4-FFF2-40B4-BE49-F238E27FC236}">
                <a16:creationId xmlns:a16="http://schemas.microsoft.com/office/drawing/2014/main" id="{C7A45E8B-4808-45DD-893B-B73A1EA3D5B1}"/>
              </a:ext>
            </a:extLst>
          </p:cNvPr>
          <p:cNvSpPr/>
          <p:nvPr/>
        </p:nvSpPr>
        <p:spPr>
          <a:xfrm flipH="1" flipV="1">
            <a:off x="3566841" y="2547347"/>
            <a:ext cx="1971254" cy="1961640"/>
          </a:xfrm>
          <a:prstGeom prst="leftUpArrow">
            <a:avLst>
              <a:gd name="adj1" fmla="val 12070"/>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8" name="箭头: 直角双向 7">
            <a:extLst>
              <a:ext uri="{FF2B5EF4-FFF2-40B4-BE49-F238E27FC236}">
                <a16:creationId xmlns:a16="http://schemas.microsoft.com/office/drawing/2014/main" id="{91605252-107C-40C2-844B-3C2EC927844D}"/>
              </a:ext>
            </a:extLst>
          </p:cNvPr>
          <p:cNvSpPr/>
          <p:nvPr/>
        </p:nvSpPr>
        <p:spPr>
          <a:xfrm flipH="1" flipV="1">
            <a:off x="3871538" y="2842856"/>
            <a:ext cx="1675744" cy="1669732"/>
          </a:xfrm>
          <a:prstGeom prst="leftUpArrow">
            <a:avLst>
              <a:gd name="adj1" fmla="val 13885"/>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9" name="箭头: 直角双向 8">
            <a:extLst>
              <a:ext uri="{FF2B5EF4-FFF2-40B4-BE49-F238E27FC236}">
                <a16:creationId xmlns:a16="http://schemas.microsoft.com/office/drawing/2014/main" id="{FAB6195D-4630-4BD6-AD41-8FFB9BC8D55C}"/>
              </a:ext>
            </a:extLst>
          </p:cNvPr>
          <p:cNvSpPr/>
          <p:nvPr/>
        </p:nvSpPr>
        <p:spPr>
          <a:xfrm flipH="1" flipV="1">
            <a:off x="4174526" y="3159941"/>
            <a:ext cx="1351406" cy="1345392"/>
          </a:xfrm>
          <a:prstGeom prst="leftUpArrow">
            <a:avLst>
              <a:gd name="adj1" fmla="val 18966"/>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pic>
        <p:nvPicPr>
          <p:cNvPr id="10" name="图片 9">
            <a:extLst>
              <a:ext uri="{FF2B5EF4-FFF2-40B4-BE49-F238E27FC236}">
                <a16:creationId xmlns:a16="http://schemas.microsoft.com/office/drawing/2014/main" id="{34202841-4F87-4843-9CF3-CE961CCBF0A9}"/>
              </a:ext>
            </a:extLst>
          </p:cNvPr>
          <p:cNvPicPr>
            <a:picLocks noChangeAspect="1"/>
          </p:cNvPicPr>
          <p:nvPr/>
        </p:nvPicPr>
        <p:blipFill rotWithShape="1">
          <a:blip r:embed="rId4"/>
          <a:srcRect r="20876" b="21392"/>
          <a:stretch/>
        </p:blipFill>
        <p:spPr>
          <a:xfrm>
            <a:off x="4424172" y="3406191"/>
            <a:ext cx="1106353" cy="1099142"/>
          </a:xfrm>
          <a:prstGeom prst="rect">
            <a:avLst/>
          </a:prstGeom>
        </p:spPr>
      </p:pic>
      <p:pic>
        <p:nvPicPr>
          <p:cNvPr id="11" name="图片 10">
            <a:extLst>
              <a:ext uri="{FF2B5EF4-FFF2-40B4-BE49-F238E27FC236}">
                <a16:creationId xmlns:a16="http://schemas.microsoft.com/office/drawing/2014/main" id="{C0A52228-914E-4E1B-9F78-B06A8E2A0D67}"/>
              </a:ext>
            </a:extLst>
          </p:cNvPr>
          <p:cNvPicPr>
            <a:picLocks noChangeAspect="1"/>
          </p:cNvPicPr>
          <p:nvPr/>
        </p:nvPicPr>
        <p:blipFill rotWithShape="1">
          <a:blip r:embed="rId4"/>
          <a:srcRect t="-1" r="40592" b="40550"/>
          <a:stretch/>
        </p:blipFill>
        <p:spPr>
          <a:xfrm>
            <a:off x="4697024" y="3674068"/>
            <a:ext cx="830668" cy="831265"/>
          </a:xfrm>
          <a:prstGeom prst="rect">
            <a:avLst/>
          </a:prstGeom>
        </p:spPr>
      </p:pic>
      <p:pic>
        <p:nvPicPr>
          <p:cNvPr id="12" name="图片 11">
            <a:extLst>
              <a:ext uri="{FF2B5EF4-FFF2-40B4-BE49-F238E27FC236}">
                <a16:creationId xmlns:a16="http://schemas.microsoft.com/office/drawing/2014/main" id="{06516B4B-5FF3-4F48-999B-7EA8572D69D7}"/>
              </a:ext>
            </a:extLst>
          </p:cNvPr>
          <p:cNvPicPr>
            <a:picLocks noChangeAspect="1"/>
          </p:cNvPicPr>
          <p:nvPr/>
        </p:nvPicPr>
        <p:blipFill rotWithShape="1">
          <a:blip r:embed="rId4"/>
          <a:srcRect t="-1" r="60180" b="60482"/>
          <a:stretch/>
        </p:blipFill>
        <p:spPr>
          <a:xfrm>
            <a:off x="4970998" y="3946403"/>
            <a:ext cx="556778" cy="552580"/>
          </a:xfrm>
          <a:prstGeom prst="rect">
            <a:avLst/>
          </a:prstGeom>
        </p:spPr>
      </p:pic>
      <p:pic>
        <p:nvPicPr>
          <p:cNvPr id="13" name="图片 12">
            <a:extLst>
              <a:ext uri="{FF2B5EF4-FFF2-40B4-BE49-F238E27FC236}">
                <a16:creationId xmlns:a16="http://schemas.microsoft.com/office/drawing/2014/main" id="{FD1EE9FB-E802-46F0-82B8-CA9A5D7C7413}"/>
              </a:ext>
            </a:extLst>
          </p:cNvPr>
          <p:cNvPicPr>
            <a:picLocks noChangeAspect="1"/>
          </p:cNvPicPr>
          <p:nvPr/>
        </p:nvPicPr>
        <p:blipFill rotWithShape="1">
          <a:blip r:embed="rId4"/>
          <a:srcRect t="-1" r="79768" b="80070"/>
          <a:stretch/>
        </p:blipFill>
        <p:spPr>
          <a:xfrm>
            <a:off x="5246719" y="4220292"/>
            <a:ext cx="282888" cy="278691"/>
          </a:xfrm>
          <a:prstGeom prst="rect">
            <a:avLst/>
          </a:prstGeom>
        </p:spPr>
      </p:pic>
    </p:spTree>
    <p:extLst>
      <p:ext uri="{BB962C8B-B14F-4D97-AF65-F5344CB8AC3E}">
        <p14:creationId xmlns:p14="http://schemas.microsoft.com/office/powerpoint/2010/main" val="1225273735"/>
      </p:ext>
    </p:extLst>
  </p:cSld>
  <p:clrMapOvr>
    <a:masterClrMapping/>
  </p:clrMapOvr>
  <mc:AlternateContent xmlns:mc="http://schemas.openxmlformats.org/markup-compatibility/2006">
    <mc:Choice xmlns:p14="http://schemas.microsoft.com/office/powerpoint/2010/main" Requires="p14">
      <p:transition spd="slow" p14:dur="2000" advTm="21477"/>
    </mc:Choice>
    <mc:Fallback>
      <p:transition spd="slow" advTm="21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35" presetClass="emph" presetSubtype="0" repeatCount="3000" fill="hold" grpId="0" nodeType="afterEffect">
                                  <p:stCondLst>
                                    <p:cond delay="0"/>
                                  </p:stCondLst>
                                  <p:childTnLst>
                                    <p:anim calcmode="discrete" valueType="str">
                                      <p:cBhvr>
                                        <p:cTn id="9" dur="700" fill="hold"/>
                                        <p:tgtEl>
                                          <p:spTgt spid="6"/>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8"/>
                                            </p:cond>
                                          </p:stCondLst>
                                        </p:cTn>
                                        <p:tgtEl>
                                          <p:spTgt spid="6"/>
                                        </p:tgtEl>
                                        <p:attrNameLst>
                                          <p:attrName>style.visibility</p:attrName>
                                        </p:attrNameLst>
                                      </p:cBhvr>
                                      <p:to>
                                        <p:strVal val="hidden"/>
                                      </p:to>
                                    </p:set>
                                  </p:subTnLst>
                                </p:cTn>
                              </p:par>
                            </p:childTnLst>
                          </p:cTn>
                        </p:par>
                        <p:par>
                          <p:cTn id="10" fill="hold">
                            <p:stCondLst>
                              <p:cond delay="2100"/>
                            </p:stCondLst>
                            <p:childTnLst>
                              <p:par>
                                <p:cTn id="11" presetID="1" presetClass="entr" presetSubtype="0" fill="hold" grpId="1" nodeType="after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2100"/>
                            </p:stCondLst>
                            <p:childTnLst>
                              <p:par>
                                <p:cTn id="14" presetID="35" presetClass="emph" presetSubtype="0" repeatCount="3000" fill="hold" grpId="0" nodeType="afterEffect">
                                  <p:stCondLst>
                                    <p:cond delay="0"/>
                                  </p:stCondLst>
                                  <p:childTnLst>
                                    <p:anim calcmode="discrete" valueType="str">
                                      <p:cBhvr>
                                        <p:cTn id="15" dur="700" fill="hold"/>
                                        <p:tgtEl>
                                          <p:spTgt spid="7"/>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14"/>
                                            </p:cond>
                                          </p:stCondLst>
                                        </p:cTn>
                                        <p:tgtEl>
                                          <p:spTgt spid="7"/>
                                        </p:tgtEl>
                                        <p:attrNameLst>
                                          <p:attrName>style.visibility</p:attrName>
                                        </p:attrNameLst>
                                      </p:cBhvr>
                                      <p:to>
                                        <p:strVal val="hidden"/>
                                      </p:to>
                                    </p:set>
                                  </p:subTnLst>
                                </p:cTn>
                              </p:par>
                            </p:childTnLst>
                          </p:cTn>
                        </p:par>
                        <p:par>
                          <p:cTn id="16" fill="hold">
                            <p:stCondLst>
                              <p:cond delay="4200"/>
                            </p:stCondLst>
                            <p:childTnLst>
                              <p:par>
                                <p:cTn id="17" presetID="1" presetClass="entr" presetSubtype="0" fill="hold" grpId="1" nodeType="after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par>
                          <p:cTn id="19" fill="hold">
                            <p:stCondLst>
                              <p:cond delay="4200"/>
                            </p:stCondLst>
                            <p:childTnLst>
                              <p:par>
                                <p:cTn id="20" presetID="35" presetClass="emph" presetSubtype="0" repeatCount="3000" fill="hold" grpId="0" nodeType="afterEffect">
                                  <p:stCondLst>
                                    <p:cond delay="0"/>
                                  </p:stCondLst>
                                  <p:childTnLst>
                                    <p:anim calcmode="discrete" valueType="str">
                                      <p:cBhvr>
                                        <p:cTn id="21" dur="700" fill="hold"/>
                                        <p:tgtEl>
                                          <p:spTgt spid="8"/>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20"/>
                                            </p:cond>
                                          </p:stCondLst>
                                        </p:cTn>
                                        <p:tgtEl>
                                          <p:spTgt spid="8"/>
                                        </p:tgtEl>
                                        <p:attrNameLst>
                                          <p:attrName>style.visibility</p:attrName>
                                        </p:attrNameLst>
                                      </p:cBhvr>
                                      <p:to>
                                        <p:strVal val="hidden"/>
                                      </p:to>
                                    </p:set>
                                  </p:subTnLst>
                                </p:cTn>
                              </p:par>
                            </p:childTnLst>
                          </p:cTn>
                        </p:par>
                        <p:par>
                          <p:cTn id="22" fill="hold">
                            <p:stCondLst>
                              <p:cond delay="6300"/>
                            </p:stCondLst>
                            <p:childTnLst>
                              <p:par>
                                <p:cTn id="23" presetID="1" presetClass="entr" presetSubtype="0" fill="hold" grpId="1" nodeType="after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par>
                          <p:cTn id="25" fill="hold">
                            <p:stCondLst>
                              <p:cond delay="6300"/>
                            </p:stCondLst>
                            <p:childTnLst>
                              <p:par>
                                <p:cTn id="26" presetID="35" presetClass="emph" presetSubtype="0" repeatCount="3000" fill="hold" grpId="0" nodeType="afterEffect">
                                  <p:stCondLst>
                                    <p:cond delay="0"/>
                                  </p:stCondLst>
                                  <p:childTnLst>
                                    <p:anim calcmode="discrete" valueType="str">
                                      <p:cBhvr>
                                        <p:cTn id="27" dur="700" fill="hold"/>
                                        <p:tgtEl>
                                          <p:spTgt spid="9"/>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26"/>
                                            </p:cond>
                                          </p:stCondLst>
                                        </p:cTn>
                                        <p:tgtEl>
                                          <p:spTgt spid="9"/>
                                        </p:tgtEl>
                                        <p:attrNameLst>
                                          <p:attrName>style.visibility</p:attrName>
                                        </p:attrNameLst>
                                      </p:cBhvr>
                                      <p:to>
                                        <p:strVal val="hidden"/>
                                      </p:to>
                                    </p:set>
                                  </p:subTnLst>
                                </p:cTn>
                              </p:par>
                            </p:childTnLst>
                          </p:cTn>
                        </p:par>
                        <p:par>
                          <p:cTn id="28" fill="hold">
                            <p:stCondLst>
                              <p:cond delay="8400"/>
                            </p:stCondLst>
                            <p:childTnLst>
                              <p:par>
                                <p:cTn id="29" presetID="1" presetClass="entr" presetSubtype="0"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par>
                          <p:cTn id="31" fill="hold">
                            <p:stCondLst>
                              <p:cond delay="8400"/>
                            </p:stCondLst>
                            <p:childTnLst>
                              <p:par>
                                <p:cTn id="32" presetID="35" presetClass="emph" presetSubtype="0" repeatCount="3000" fill="hold" nodeType="afterEffect">
                                  <p:stCondLst>
                                    <p:cond delay="0"/>
                                  </p:stCondLst>
                                  <p:childTnLst>
                                    <p:anim calcmode="discrete" valueType="str">
                                      <p:cBhvr>
                                        <p:cTn id="33" dur="700" fill="hold"/>
                                        <p:tgtEl>
                                          <p:spTgt spid="10"/>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32"/>
                                            </p:cond>
                                          </p:stCondLst>
                                        </p:cTn>
                                        <p:tgtEl>
                                          <p:spTgt spid="10"/>
                                        </p:tgtEl>
                                        <p:attrNameLst>
                                          <p:attrName>style.visibility</p:attrName>
                                        </p:attrNameLst>
                                      </p:cBhvr>
                                      <p:to>
                                        <p:strVal val="hidden"/>
                                      </p:to>
                                    </p:set>
                                  </p:subTnLst>
                                </p:cTn>
                              </p:par>
                            </p:childTnLst>
                          </p:cTn>
                        </p:par>
                        <p:par>
                          <p:cTn id="34" fill="hold">
                            <p:stCondLst>
                              <p:cond delay="10500"/>
                            </p:stCondLst>
                            <p:childTnLst>
                              <p:par>
                                <p:cTn id="35" presetID="1" presetClass="entr" presetSubtype="0" fill="hold" nodeType="after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par>
                          <p:cTn id="37" fill="hold">
                            <p:stCondLst>
                              <p:cond delay="10500"/>
                            </p:stCondLst>
                            <p:childTnLst>
                              <p:par>
                                <p:cTn id="38" presetID="35" presetClass="emph" presetSubtype="0" repeatCount="3000" fill="hold" nodeType="afterEffect">
                                  <p:stCondLst>
                                    <p:cond delay="0"/>
                                  </p:stCondLst>
                                  <p:childTnLst>
                                    <p:anim calcmode="discrete" valueType="str">
                                      <p:cBhvr>
                                        <p:cTn id="39" dur="700" fill="hold"/>
                                        <p:tgtEl>
                                          <p:spTgt spid="11"/>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38"/>
                                            </p:cond>
                                          </p:stCondLst>
                                        </p:cTn>
                                        <p:tgtEl>
                                          <p:spTgt spid="11"/>
                                        </p:tgtEl>
                                        <p:attrNameLst>
                                          <p:attrName>style.visibility</p:attrName>
                                        </p:attrNameLst>
                                      </p:cBhvr>
                                      <p:to>
                                        <p:strVal val="hidden"/>
                                      </p:to>
                                    </p:set>
                                  </p:subTnLst>
                                </p:cTn>
                              </p:par>
                            </p:childTnLst>
                          </p:cTn>
                        </p:par>
                        <p:par>
                          <p:cTn id="40" fill="hold">
                            <p:stCondLst>
                              <p:cond delay="12600"/>
                            </p:stCondLst>
                            <p:childTnLst>
                              <p:par>
                                <p:cTn id="41" presetID="1" presetClass="entr" presetSubtype="0"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par>
                          <p:cTn id="43" fill="hold">
                            <p:stCondLst>
                              <p:cond delay="12600"/>
                            </p:stCondLst>
                            <p:childTnLst>
                              <p:par>
                                <p:cTn id="44" presetID="35" presetClass="emph" presetSubtype="0" repeatCount="3000" fill="hold" nodeType="afterEffect">
                                  <p:stCondLst>
                                    <p:cond delay="0"/>
                                  </p:stCondLst>
                                  <p:childTnLst>
                                    <p:anim calcmode="discrete" valueType="str">
                                      <p:cBhvr>
                                        <p:cTn id="45" dur="700" fill="hold"/>
                                        <p:tgtEl>
                                          <p:spTgt spid="12"/>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44"/>
                                            </p:cond>
                                          </p:stCondLst>
                                        </p:cTn>
                                        <p:tgtEl>
                                          <p:spTgt spid="12"/>
                                        </p:tgtEl>
                                        <p:attrNameLst>
                                          <p:attrName>style.visibility</p:attrName>
                                        </p:attrNameLst>
                                      </p:cBhvr>
                                      <p:to>
                                        <p:strVal val="hidden"/>
                                      </p:to>
                                    </p:set>
                                  </p:subTnLst>
                                </p:cTn>
                              </p:par>
                            </p:childTnLst>
                          </p:cTn>
                        </p:par>
                        <p:par>
                          <p:cTn id="46" fill="hold">
                            <p:stCondLst>
                              <p:cond delay="14700"/>
                            </p:stCondLst>
                            <p:childTnLst>
                              <p:par>
                                <p:cTn id="47" presetID="1" presetClass="entr" presetSubtype="0" fill="hold" nodeType="afterEffect">
                                  <p:stCondLst>
                                    <p:cond delay="0"/>
                                  </p:stCondLst>
                                  <p:childTnLst>
                                    <p:set>
                                      <p:cBhvr>
                                        <p:cTn id="48" dur="1" fill="hold">
                                          <p:stCondLst>
                                            <p:cond delay="0"/>
                                          </p:stCondLst>
                                        </p:cTn>
                                        <p:tgtEl>
                                          <p:spTgt spid="13"/>
                                        </p:tgtEl>
                                        <p:attrNameLst>
                                          <p:attrName>style.visibility</p:attrName>
                                        </p:attrNameLst>
                                      </p:cBhvr>
                                      <p:to>
                                        <p:strVal val="visible"/>
                                      </p:to>
                                    </p:set>
                                  </p:childTnLst>
                                </p:cTn>
                              </p:par>
                            </p:childTnLst>
                          </p:cTn>
                        </p:par>
                        <p:par>
                          <p:cTn id="49" fill="hold">
                            <p:stCondLst>
                              <p:cond delay="14700"/>
                            </p:stCondLst>
                            <p:childTnLst>
                              <p:par>
                                <p:cTn id="50" presetID="35" presetClass="emph" presetSubtype="0" repeatCount="3000" fill="hold" nodeType="afterEffect">
                                  <p:stCondLst>
                                    <p:cond delay="0"/>
                                  </p:stCondLst>
                                  <p:childTnLst>
                                    <p:anim calcmode="discrete" valueType="str">
                                      <p:cBhvr>
                                        <p:cTn id="51" dur="700" fill="hold"/>
                                        <p:tgtEl>
                                          <p:spTgt spid="13"/>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50"/>
                                            </p:cond>
                                          </p:stCondLst>
                                        </p:cTn>
                                        <p:tgtEl>
                                          <p:spTgt spid="1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P spid="9" grpId="0" animBg="1"/>
      <p:bldP spid="9"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a:t>1 L</a:t>
            </a:r>
            <a:r>
              <a:rPr lang="zh-CN" altLang="en-US"/>
              <a:t>形</a:t>
            </a:r>
            <a:r>
              <a:rPr lang="zh-CN" altLang="en-US" dirty="0"/>
              <a:t>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0E5DDA93-1F7A-4C8D-AAB1-150283F841E0}"/>
              </a:ext>
            </a:extLst>
          </p:cNvPr>
          <p:cNvPicPr>
            <a:picLocks noChangeAspect="1"/>
          </p:cNvPicPr>
          <p:nvPr/>
        </p:nvPicPr>
        <p:blipFill>
          <a:blip r:embed="rId3"/>
          <a:stretch>
            <a:fillRect/>
          </a:stretch>
        </p:blipFill>
        <p:spPr>
          <a:xfrm>
            <a:off x="7030153" y="62872"/>
            <a:ext cx="2036943" cy="3514725"/>
          </a:xfrm>
          <a:prstGeom prst="rect">
            <a:avLst/>
          </a:prstGeom>
        </p:spPr>
      </p:pic>
      <p:pic>
        <p:nvPicPr>
          <p:cNvPr id="9" name="图片 8">
            <a:extLst>
              <a:ext uri="{FF2B5EF4-FFF2-40B4-BE49-F238E27FC236}">
                <a16:creationId xmlns:a16="http://schemas.microsoft.com/office/drawing/2014/main" id="{0883B0C8-8F37-4CBF-8AE3-5BADF186A31A}"/>
              </a:ext>
            </a:extLst>
          </p:cNvPr>
          <p:cNvPicPr>
            <a:picLocks noChangeAspect="1"/>
          </p:cNvPicPr>
          <p:nvPr/>
        </p:nvPicPr>
        <p:blipFill rotWithShape="1">
          <a:blip r:embed="rId3"/>
          <a:srcRect b="93496"/>
          <a:stretch/>
        </p:blipFill>
        <p:spPr>
          <a:xfrm>
            <a:off x="906905" y="3282321"/>
            <a:ext cx="5262078" cy="590552"/>
          </a:xfrm>
          <a:prstGeom prst="rect">
            <a:avLst/>
          </a:prstGeom>
        </p:spPr>
      </p:pic>
      <p:pic>
        <p:nvPicPr>
          <p:cNvPr id="10" name="图片 9">
            <a:extLst>
              <a:ext uri="{FF2B5EF4-FFF2-40B4-BE49-F238E27FC236}">
                <a16:creationId xmlns:a16="http://schemas.microsoft.com/office/drawing/2014/main" id="{03F2298A-E995-474F-894F-66B05886E601}"/>
              </a:ext>
            </a:extLst>
          </p:cNvPr>
          <p:cNvPicPr>
            <a:picLocks noChangeAspect="1"/>
          </p:cNvPicPr>
          <p:nvPr/>
        </p:nvPicPr>
        <p:blipFill rotWithShape="1">
          <a:blip r:embed="rId3"/>
          <a:srcRect t="83198" b="-1611"/>
          <a:stretch/>
        </p:blipFill>
        <p:spPr>
          <a:xfrm>
            <a:off x="905452" y="3843182"/>
            <a:ext cx="5262078" cy="1671793"/>
          </a:xfrm>
          <a:prstGeom prst="rect">
            <a:avLst/>
          </a:prstGeom>
        </p:spPr>
      </p:pic>
      <p:sp>
        <p:nvSpPr>
          <p:cNvPr id="11" name="文本框 10">
            <a:extLst>
              <a:ext uri="{FF2B5EF4-FFF2-40B4-BE49-F238E27FC236}">
                <a16:creationId xmlns:a16="http://schemas.microsoft.com/office/drawing/2014/main" id="{6BDF8F2D-0B85-4174-9343-3147DB693B65}"/>
              </a:ext>
            </a:extLst>
          </p:cNvPr>
          <p:cNvSpPr txBox="1"/>
          <p:nvPr/>
        </p:nvSpPr>
        <p:spPr>
          <a:xfrm>
            <a:off x="5858037" y="944336"/>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sp>
        <p:nvSpPr>
          <p:cNvPr id="5" name="矩形 4">
            <a:extLst>
              <a:ext uri="{FF2B5EF4-FFF2-40B4-BE49-F238E27FC236}">
                <a16:creationId xmlns:a16="http://schemas.microsoft.com/office/drawing/2014/main" id="{2A11886E-BC5C-4A49-8E2B-3C7B2079737C}"/>
              </a:ext>
            </a:extLst>
          </p:cNvPr>
          <p:cNvSpPr/>
          <p:nvPr/>
        </p:nvSpPr>
        <p:spPr>
          <a:xfrm>
            <a:off x="6886053" y="2872746"/>
            <a:ext cx="2181043" cy="819150"/>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B26D1D3D-2B35-4097-83A5-C39E78529E2C}"/>
              </a:ext>
            </a:extLst>
          </p:cNvPr>
          <p:cNvSpPr/>
          <p:nvPr/>
        </p:nvSpPr>
        <p:spPr>
          <a:xfrm>
            <a:off x="929716" y="3312029"/>
            <a:ext cx="5113732" cy="2139509"/>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Picture 2" descr="放大镜孤立的图标Magnifying Glass Isolated Icon素材- Canva可画">
            <a:extLst>
              <a:ext uri="{FF2B5EF4-FFF2-40B4-BE49-F238E27FC236}">
                <a16:creationId xmlns:a16="http://schemas.microsoft.com/office/drawing/2014/main" id="{576E8430-0254-4D3E-A87D-7475330B2251}"/>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3076" y="2872746"/>
            <a:ext cx="853281" cy="81915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放大镜孤立的图标Magnifying Glass Isolated Icon素材- Canva可画">
            <a:extLst>
              <a:ext uri="{FF2B5EF4-FFF2-40B4-BE49-F238E27FC236}">
                <a16:creationId xmlns:a16="http://schemas.microsoft.com/office/drawing/2014/main" id="{7FBCD340-57B5-409F-8E8A-E637B1160481}"/>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761707" y="2734410"/>
            <a:ext cx="288199" cy="276671"/>
          </a:xfrm>
          <a:prstGeom prst="rect">
            <a:avLst/>
          </a:prstGeom>
          <a:noFill/>
          <a:extLst>
            <a:ext uri="{909E8E84-426E-40DD-AFC4-6F175D3DCCD1}">
              <a14:hiddenFill xmlns:a14="http://schemas.microsoft.com/office/drawing/2010/main">
                <a:solidFill>
                  <a:srgbClr val="FFFFFF"/>
                </a:solidFill>
              </a14:hiddenFill>
            </a:ext>
          </a:extLst>
        </p:spPr>
      </p:pic>
      <p:cxnSp>
        <p:nvCxnSpPr>
          <p:cNvPr id="7" name="直接连接符 6">
            <a:extLst>
              <a:ext uri="{FF2B5EF4-FFF2-40B4-BE49-F238E27FC236}">
                <a16:creationId xmlns:a16="http://schemas.microsoft.com/office/drawing/2014/main" id="{FD20FEC1-F058-4A4F-B847-1B36C079C237}"/>
              </a:ext>
            </a:extLst>
          </p:cNvPr>
          <p:cNvCxnSpPr>
            <a:stCxn id="5" idx="1"/>
          </p:cNvCxnSpPr>
          <p:nvPr/>
        </p:nvCxnSpPr>
        <p:spPr>
          <a:xfrm flipH="1">
            <a:off x="6043448" y="3282321"/>
            <a:ext cx="842605" cy="409575"/>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5703729"/>
      </p:ext>
    </p:extLst>
  </p:cSld>
  <p:clrMapOvr>
    <a:masterClrMapping/>
  </p:clrMapOvr>
  <mc:AlternateContent xmlns:mc="http://schemas.openxmlformats.org/markup-compatibility/2006">
    <mc:Choice xmlns:p14="http://schemas.microsoft.com/office/powerpoint/2010/main" Requires="p14">
      <p:transition spd="slow" p14:dur="2000" advTm="21727"/>
    </mc:Choice>
    <mc:Fallback>
      <p:transition spd="slow" advTm="21727"/>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2 L</a:t>
            </a:r>
            <a:r>
              <a:rPr lang="zh-CN" altLang="en-US"/>
              <a:t>形</a:t>
            </a:r>
            <a:r>
              <a:rPr lang="zh-CN" altLang="en-US" dirty="0"/>
              <a:t>编码</a:t>
            </a:r>
            <a:r>
              <a:rPr lang="zh-CN" altLang="en-US"/>
              <a:t>块划分</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a:t>背景</a:t>
            </a:r>
            <a:endParaRPr lang="en-US" altLang="zh-CN"/>
          </a:p>
          <a:p>
            <a:pPr lvl="1"/>
            <a:r>
              <a:rPr lang="en-US" altLang="zh-CN"/>
              <a:t>H.265 </a:t>
            </a:r>
            <a:r>
              <a:rPr lang="zh-CN" altLang="en-US"/>
              <a:t>的编码块划分流程</a:t>
            </a:r>
            <a:endParaRPr lang="zh-CN" altLang="en-US" dirty="0"/>
          </a:p>
        </p:txBody>
      </p:sp>
      <p:pic>
        <p:nvPicPr>
          <p:cNvPr id="23" name="图片 22">
            <a:extLst>
              <a:ext uri="{FF2B5EF4-FFF2-40B4-BE49-F238E27FC236}">
                <a16:creationId xmlns:a16="http://schemas.microsoft.com/office/drawing/2014/main" id="{EACDAE78-CFE9-46FE-BE86-0E4367C0CFDA}"/>
              </a:ext>
            </a:extLst>
          </p:cNvPr>
          <p:cNvPicPr>
            <a:picLocks noChangeAspect="1"/>
          </p:cNvPicPr>
          <p:nvPr/>
        </p:nvPicPr>
        <p:blipFill>
          <a:blip r:embed="rId4"/>
          <a:stretch>
            <a:fillRect/>
          </a:stretch>
        </p:blipFill>
        <p:spPr>
          <a:xfrm>
            <a:off x="2967871" y="2463046"/>
            <a:ext cx="3272155" cy="3272155"/>
          </a:xfrm>
          <a:prstGeom prst="rect">
            <a:avLst/>
          </a:prstGeom>
        </p:spPr>
      </p:pic>
      <p:pic>
        <p:nvPicPr>
          <p:cNvPr id="21" name="图片 20">
            <a:extLst>
              <a:ext uri="{FF2B5EF4-FFF2-40B4-BE49-F238E27FC236}">
                <a16:creationId xmlns:a16="http://schemas.microsoft.com/office/drawing/2014/main" id="{1BE36761-3254-46B3-9CA5-68D68CECB09F}"/>
              </a:ext>
            </a:extLst>
          </p:cNvPr>
          <p:cNvPicPr>
            <a:picLocks noChangeAspect="1"/>
          </p:cNvPicPr>
          <p:nvPr/>
        </p:nvPicPr>
        <p:blipFill>
          <a:blip r:embed="rId5"/>
          <a:stretch>
            <a:fillRect/>
          </a:stretch>
        </p:blipFill>
        <p:spPr>
          <a:xfrm>
            <a:off x="2967871" y="2463046"/>
            <a:ext cx="3272155" cy="3272155"/>
          </a:xfrm>
          <a:prstGeom prst="rect">
            <a:avLst/>
          </a:prstGeom>
        </p:spPr>
      </p:pic>
      <p:pic>
        <p:nvPicPr>
          <p:cNvPr id="19" name="图片 18">
            <a:extLst>
              <a:ext uri="{FF2B5EF4-FFF2-40B4-BE49-F238E27FC236}">
                <a16:creationId xmlns:a16="http://schemas.microsoft.com/office/drawing/2014/main" id="{88AF7855-FC82-4040-8885-3CCDC8123411}"/>
              </a:ext>
            </a:extLst>
          </p:cNvPr>
          <p:cNvPicPr>
            <a:picLocks noChangeAspect="1"/>
          </p:cNvPicPr>
          <p:nvPr/>
        </p:nvPicPr>
        <p:blipFill>
          <a:blip r:embed="rId6"/>
          <a:stretch>
            <a:fillRect/>
          </a:stretch>
        </p:blipFill>
        <p:spPr>
          <a:xfrm>
            <a:off x="2967871" y="2463046"/>
            <a:ext cx="3272155" cy="3272155"/>
          </a:xfrm>
          <a:prstGeom prst="rect">
            <a:avLst/>
          </a:prstGeom>
        </p:spPr>
      </p:pic>
      <p:pic>
        <p:nvPicPr>
          <p:cNvPr id="17" name="图片 16">
            <a:extLst>
              <a:ext uri="{FF2B5EF4-FFF2-40B4-BE49-F238E27FC236}">
                <a16:creationId xmlns:a16="http://schemas.microsoft.com/office/drawing/2014/main" id="{0DBE3523-D339-4A80-B0CD-B8266B65D478}"/>
              </a:ext>
            </a:extLst>
          </p:cNvPr>
          <p:cNvPicPr>
            <a:picLocks noChangeAspect="1"/>
          </p:cNvPicPr>
          <p:nvPr/>
        </p:nvPicPr>
        <p:blipFill>
          <a:blip r:embed="rId7"/>
          <a:stretch>
            <a:fillRect/>
          </a:stretch>
        </p:blipFill>
        <p:spPr>
          <a:xfrm>
            <a:off x="2967871" y="2463046"/>
            <a:ext cx="3272155" cy="3272155"/>
          </a:xfrm>
          <a:prstGeom prst="rect">
            <a:avLst/>
          </a:prstGeom>
        </p:spPr>
      </p:pic>
      <p:pic>
        <p:nvPicPr>
          <p:cNvPr id="15" name="图片 14">
            <a:extLst>
              <a:ext uri="{FF2B5EF4-FFF2-40B4-BE49-F238E27FC236}">
                <a16:creationId xmlns:a16="http://schemas.microsoft.com/office/drawing/2014/main" id="{1D7AA20E-A859-4D19-8146-0D48D5606056}"/>
              </a:ext>
            </a:extLst>
          </p:cNvPr>
          <p:cNvPicPr>
            <a:picLocks noChangeAspect="1"/>
          </p:cNvPicPr>
          <p:nvPr/>
        </p:nvPicPr>
        <p:blipFill>
          <a:blip r:embed="rId8"/>
          <a:stretch>
            <a:fillRect/>
          </a:stretch>
        </p:blipFill>
        <p:spPr>
          <a:xfrm>
            <a:off x="2967871" y="2463046"/>
            <a:ext cx="3272155" cy="3272155"/>
          </a:xfrm>
          <a:prstGeom prst="rect">
            <a:avLst/>
          </a:prstGeom>
        </p:spPr>
      </p:pic>
      <p:pic>
        <p:nvPicPr>
          <p:cNvPr id="13" name="图片 12">
            <a:extLst>
              <a:ext uri="{FF2B5EF4-FFF2-40B4-BE49-F238E27FC236}">
                <a16:creationId xmlns:a16="http://schemas.microsoft.com/office/drawing/2014/main" id="{B41E718E-7230-443A-AEA7-ADDF56022993}"/>
              </a:ext>
            </a:extLst>
          </p:cNvPr>
          <p:cNvPicPr>
            <a:picLocks noChangeAspect="1"/>
          </p:cNvPicPr>
          <p:nvPr/>
        </p:nvPicPr>
        <p:blipFill>
          <a:blip r:embed="rId9"/>
          <a:stretch>
            <a:fillRect/>
          </a:stretch>
        </p:blipFill>
        <p:spPr>
          <a:xfrm>
            <a:off x="2967871" y="2463046"/>
            <a:ext cx="3272155" cy="3272155"/>
          </a:xfrm>
          <a:prstGeom prst="rect">
            <a:avLst/>
          </a:prstGeom>
        </p:spPr>
      </p:pic>
      <p:pic>
        <p:nvPicPr>
          <p:cNvPr id="12" name="图片 11">
            <a:extLst>
              <a:ext uri="{FF2B5EF4-FFF2-40B4-BE49-F238E27FC236}">
                <a16:creationId xmlns:a16="http://schemas.microsoft.com/office/drawing/2014/main" id="{5B82D200-B255-4FBE-BC1B-EC4FA66D94CB}"/>
              </a:ext>
            </a:extLst>
          </p:cNvPr>
          <p:cNvPicPr>
            <a:picLocks noChangeAspect="1"/>
          </p:cNvPicPr>
          <p:nvPr/>
        </p:nvPicPr>
        <p:blipFill>
          <a:blip r:embed="rId10"/>
          <a:stretch>
            <a:fillRect/>
          </a:stretch>
        </p:blipFill>
        <p:spPr>
          <a:xfrm>
            <a:off x="2967871" y="2463046"/>
            <a:ext cx="3272155" cy="3272155"/>
          </a:xfrm>
          <a:prstGeom prst="rect">
            <a:avLst/>
          </a:prstGeom>
        </p:spPr>
      </p:pic>
      <p:pic>
        <p:nvPicPr>
          <p:cNvPr id="10" name="图片 9">
            <a:extLst>
              <a:ext uri="{FF2B5EF4-FFF2-40B4-BE49-F238E27FC236}">
                <a16:creationId xmlns:a16="http://schemas.microsoft.com/office/drawing/2014/main" id="{45BD6224-497D-462F-BFCE-7FC926A64509}"/>
              </a:ext>
            </a:extLst>
          </p:cNvPr>
          <p:cNvPicPr>
            <a:picLocks noChangeAspect="1"/>
          </p:cNvPicPr>
          <p:nvPr/>
        </p:nvPicPr>
        <p:blipFill>
          <a:blip r:embed="rId11"/>
          <a:stretch>
            <a:fillRect/>
          </a:stretch>
        </p:blipFill>
        <p:spPr>
          <a:xfrm>
            <a:off x="2967871" y="2463046"/>
            <a:ext cx="3272155" cy="3272155"/>
          </a:xfrm>
          <a:prstGeom prst="rect">
            <a:avLst/>
          </a:prstGeom>
        </p:spPr>
      </p:pic>
      <p:pic>
        <p:nvPicPr>
          <p:cNvPr id="8" name="图片 7">
            <a:extLst>
              <a:ext uri="{FF2B5EF4-FFF2-40B4-BE49-F238E27FC236}">
                <a16:creationId xmlns:a16="http://schemas.microsoft.com/office/drawing/2014/main" id="{21EADBB5-7AD2-494E-82BB-EFB852462721}"/>
              </a:ext>
            </a:extLst>
          </p:cNvPr>
          <p:cNvPicPr>
            <a:picLocks noChangeAspect="1"/>
          </p:cNvPicPr>
          <p:nvPr/>
        </p:nvPicPr>
        <p:blipFill>
          <a:blip r:embed="rId9"/>
          <a:stretch>
            <a:fillRect/>
          </a:stretch>
        </p:blipFill>
        <p:spPr>
          <a:xfrm>
            <a:off x="2967871" y="2463046"/>
            <a:ext cx="3272155" cy="3272155"/>
          </a:xfrm>
          <a:prstGeom prst="rect">
            <a:avLst/>
          </a:prstGeom>
        </p:spPr>
      </p:pic>
      <p:pic>
        <p:nvPicPr>
          <p:cNvPr id="6" name="图片 5">
            <a:extLst>
              <a:ext uri="{FF2B5EF4-FFF2-40B4-BE49-F238E27FC236}">
                <a16:creationId xmlns:a16="http://schemas.microsoft.com/office/drawing/2014/main" id="{359D97A1-046E-4705-94E1-D8F1AA727076}"/>
              </a:ext>
            </a:extLst>
          </p:cNvPr>
          <p:cNvPicPr>
            <a:picLocks noChangeAspect="1"/>
          </p:cNvPicPr>
          <p:nvPr/>
        </p:nvPicPr>
        <p:blipFill>
          <a:blip r:embed="rId12"/>
          <a:stretch>
            <a:fillRect/>
          </a:stretch>
        </p:blipFill>
        <p:spPr>
          <a:xfrm>
            <a:off x="2967871" y="2475746"/>
            <a:ext cx="3272155" cy="3272155"/>
          </a:xfrm>
          <a:prstGeom prst="rect">
            <a:avLst/>
          </a:prstGeom>
        </p:spPr>
      </p:pic>
      <p:pic>
        <p:nvPicPr>
          <p:cNvPr id="16" name="图片 15">
            <a:extLst>
              <a:ext uri="{FF2B5EF4-FFF2-40B4-BE49-F238E27FC236}">
                <a16:creationId xmlns:a16="http://schemas.microsoft.com/office/drawing/2014/main" id="{7F49B840-AD57-48A8-BB29-08A2FBCD9208}"/>
              </a:ext>
            </a:extLst>
          </p:cNvPr>
          <p:cNvPicPr>
            <a:picLocks noChangeAspect="1"/>
          </p:cNvPicPr>
          <p:nvPr/>
        </p:nvPicPr>
        <p:blipFill>
          <a:blip r:embed="rId13">
            <a:clrChange>
              <a:clrFrom>
                <a:srgbClr val="FFFFFF"/>
              </a:clrFrom>
              <a:clrTo>
                <a:srgbClr val="FFFFFF">
                  <a:alpha val="0"/>
                </a:srgbClr>
              </a:clrTo>
            </a:clrChange>
          </a:blip>
          <a:stretch>
            <a:fillRect/>
          </a:stretch>
        </p:blipFill>
        <p:spPr>
          <a:xfrm>
            <a:off x="2782318" y="5763510"/>
            <a:ext cx="3579363" cy="478805"/>
          </a:xfrm>
          <a:prstGeom prst="rect">
            <a:avLst/>
          </a:prstGeom>
        </p:spPr>
      </p:pic>
    </p:spTree>
    <p:custDataLst>
      <p:tags r:id="rId1"/>
    </p:custDataLst>
    <p:extLst>
      <p:ext uri="{BB962C8B-B14F-4D97-AF65-F5344CB8AC3E}">
        <p14:creationId xmlns:p14="http://schemas.microsoft.com/office/powerpoint/2010/main" val="2226016423"/>
      </p:ext>
    </p:extLst>
  </p:cSld>
  <p:clrMapOvr>
    <a:masterClrMapping/>
  </p:clrMapOvr>
  <mc:AlternateContent xmlns:mc="http://schemas.openxmlformats.org/markup-compatibility/2006">
    <mc:Choice xmlns:p14="http://schemas.microsoft.com/office/powerpoint/2010/main" Requires="p14">
      <p:transition spd="slow" p14:dur="2000" advTm="66959"/>
    </mc:Choice>
    <mc:Fallback>
      <p:transition spd="slow" advTm="6695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10"/>
                                        </p:tgtEl>
                                      </p:cBhvr>
                                    </p:animEffect>
                                    <p:set>
                                      <p:cBhvr>
                                        <p:cTn id="17" dur="1" fill="hold">
                                          <p:stCondLst>
                                            <p:cond delay="499"/>
                                          </p:stCondLst>
                                        </p:cTn>
                                        <p:tgtEl>
                                          <p:spTgt spid="10"/>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12"/>
                                        </p:tgtEl>
                                      </p:cBhvr>
                                    </p:animEffect>
                                    <p:set>
                                      <p:cBhvr>
                                        <p:cTn id="22" dur="1" fill="hold">
                                          <p:stCondLst>
                                            <p:cond delay="499"/>
                                          </p:stCondLst>
                                        </p:cTn>
                                        <p:tgtEl>
                                          <p:spTgt spid="1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13"/>
                                        </p:tgtEl>
                                      </p:cBhvr>
                                    </p:animEffect>
                                    <p:set>
                                      <p:cBhvr>
                                        <p:cTn id="27" dur="1" fill="hold">
                                          <p:stCondLst>
                                            <p:cond delay="499"/>
                                          </p:stCondLst>
                                        </p:cTn>
                                        <p:tgtEl>
                                          <p:spTgt spid="13"/>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15"/>
                                        </p:tgtEl>
                                      </p:cBhvr>
                                    </p:animEffect>
                                    <p:set>
                                      <p:cBhvr>
                                        <p:cTn id="32" dur="1" fill="hold">
                                          <p:stCondLst>
                                            <p:cond delay="499"/>
                                          </p:stCondLst>
                                        </p:cTn>
                                        <p:tgtEl>
                                          <p:spTgt spid="15"/>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17"/>
                                        </p:tgtEl>
                                      </p:cBhvr>
                                    </p:animEffect>
                                    <p:set>
                                      <p:cBhvr>
                                        <p:cTn id="37" dur="1" fill="hold">
                                          <p:stCondLst>
                                            <p:cond delay="499"/>
                                          </p:stCondLst>
                                        </p:cTn>
                                        <p:tgtEl>
                                          <p:spTgt spid="17"/>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nodeType="clickEffect">
                                  <p:stCondLst>
                                    <p:cond delay="0"/>
                                  </p:stCondLst>
                                  <p:childTnLst>
                                    <p:animEffect transition="out" filter="fade">
                                      <p:cBhvr>
                                        <p:cTn id="41" dur="500"/>
                                        <p:tgtEl>
                                          <p:spTgt spid="19"/>
                                        </p:tgtEl>
                                      </p:cBhvr>
                                    </p:animEffect>
                                    <p:set>
                                      <p:cBhvr>
                                        <p:cTn id="42" dur="1" fill="hold">
                                          <p:stCondLst>
                                            <p:cond delay="499"/>
                                          </p:stCondLst>
                                        </p:cTn>
                                        <p:tgtEl>
                                          <p:spTgt spid="19"/>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500"/>
                                        <p:tgtEl>
                                          <p:spTgt spid="21"/>
                                        </p:tgtEl>
                                      </p:cBhvr>
                                    </p:animEffect>
                                    <p:set>
                                      <p:cBhvr>
                                        <p:cTn id="47" dur="1" fill="hold">
                                          <p:stCondLst>
                                            <p:cond delay="499"/>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2 L</a:t>
            </a:r>
            <a:r>
              <a:rPr lang="zh-CN" altLang="en-US"/>
              <a:t>形</a:t>
            </a:r>
            <a:r>
              <a:rPr lang="zh-CN" altLang="en-US" dirty="0"/>
              <a:t>编码</a:t>
            </a:r>
            <a:r>
              <a:rPr lang="zh-CN" altLang="en-US"/>
              <a:t>块划分</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dirty="0"/>
              <a:t>小区域</a:t>
            </a:r>
            <a:r>
              <a:rPr lang="zh-CN" altLang="en-US"/>
              <a:t>的复杂纹理使</a:t>
            </a:r>
            <a:r>
              <a:rPr lang="zh-CN" altLang="en-US" dirty="0"/>
              <a:t>编码块划分</a:t>
            </a:r>
            <a:r>
              <a:rPr lang="zh-CN" altLang="en-US"/>
              <a:t>十分复杂</a:t>
            </a:r>
            <a:endParaRPr lang="en-US" altLang="zh-CN"/>
          </a:p>
          <a:p>
            <a:pPr marL="914400" lvl="2" indent="0">
              <a:buNone/>
            </a:pPr>
            <a:r>
              <a:rPr lang="zh-CN" altLang="en-US"/>
              <a:t>需要编码 </a:t>
            </a:r>
            <a:r>
              <a:rPr lang="en-US" altLang="zh-CN"/>
              <a:t>19 </a:t>
            </a:r>
            <a:r>
              <a:rPr lang="zh-CN" altLang="en-US"/>
              <a:t>个预测模式 </a:t>
            </a:r>
            <a:r>
              <a:rPr lang="en-US" altLang="zh-CN"/>
              <a:t>+ 13 </a:t>
            </a:r>
            <a:r>
              <a:rPr lang="zh-CN" altLang="en-US"/>
              <a:t>个分块标志</a:t>
            </a:r>
            <a:endParaRPr lang="zh-CN" altLang="en-US" dirty="0"/>
          </a:p>
        </p:txBody>
      </p:sp>
      <p:pic>
        <p:nvPicPr>
          <p:cNvPr id="4" name="图片 3">
            <a:extLst>
              <a:ext uri="{FF2B5EF4-FFF2-40B4-BE49-F238E27FC236}">
                <a16:creationId xmlns:a16="http://schemas.microsoft.com/office/drawing/2014/main" id="{E30D9B58-8F1F-4438-BA61-C58ABD4ADF46}"/>
              </a:ext>
            </a:extLst>
          </p:cNvPr>
          <p:cNvPicPr>
            <a:picLocks noChangeAspect="1"/>
          </p:cNvPicPr>
          <p:nvPr/>
        </p:nvPicPr>
        <p:blipFill rotWithShape="1">
          <a:blip r:embed="rId3"/>
          <a:srcRect l="1446" t="654" r="-1"/>
          <a:stretch/>
        </p:blipFill>
        <p:spPr>
          <a:xfrm>
            <a:off x="2835820" y="2801244"/>
            <a:ext cx="3449002" cy="3456680"/>
          </a:xfrm>
          <a:prstGeom prst="rect">
            <a:avLst/>
          </a:prstGeom>
        </p:spPr>
      </p:pic>
    </p:spTree>
    <p:extLst>
      <p:ext uri="{BB962C8B-B14F-4D97-AF65-F5344CB8AC3E}">
        <p14:creationId xmlns:p14="http://schemas.microsoft.com/office/powerpoint/2010/main" val="4292855015"/>
      </p:ext>
    </p:extLst>
  </p:cSld>
  <p:clrMapOvr>
    <a:masterClrMapping/>
  </p:clrMapOvr>
  <mc:AlternateContent xmlns:mc="http://schemas.openxmlformats.org/markup-compatibility/2006">
    <mc:Choice xmlns:p14="http://schemas.microsoft.com/office/powerpoint/2010/main" Requires="p14">
      <p:transition spd="slow" p14:dur="2000" advTm="19408"/>
    </mc:Choice>
    <mc:Fallback>
      <p:transition spd="slow" advTm="19408"/>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2 L</a:t>
            </a:r>
            <a:r>
              <a:rPr lang="zh-CN" altLang="en-US"/>
              <a:t>形</a:t>
            </a:r>
            <a:r>
              <a:rPr lang="zh-CN" altLang="en-US" dirty="0"/>
              <a:t>编码块划分</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提出</a:t>
            </a:r>
            <a:r>
              <a:rPr lang="zh-CN" altLang="en-US"/>
              <a:t>优化算法</a:t>
            </a:r>
            <a:endParaRPr lang="en-US" altLang="zh-CN"/>
          </a:p>
          <a:p>
            <a:pPr lvl="1"/>
            <a:r>
              <a:rPr lang="zh-CN" altLang="en-US"/>
              <a:t>在向下分割时增加 </a:t>
            </a:r>
            <a:r>
              <a:rPr lang="en-US" altLang="zh-CN"/>
              <a:t>4 </a:t>
            </a:r>
            <a:r>
              <a:rPr lang="zh-CN" altLang="en-US"/>
              <a:t>种可选项：</a:t>
            </a:r>
            <a:r>
              <a:rPr lang="en-US" altLang="zh-CN"/>
              <a:t>L</a:t>
            </a:r>
            <a:r>
              <a:rPr lang="zh-CN" altLang="en-US"/>
              <a:t>形划分方法</a:t>
            </a:r>
            <a:endParaRPr lang="zh-CN" altLang="en-US" dirty="0"/>
          </a:p>
        </p:txBody>
      </p:sp>
      <p:pic>
        <p:nvPicPr>
          <p:cNvPr id="4" name="图片 3">
            <a:extLst>
              <a:ext uri="{FF2B5EF4-FFF2-40B4-BE49-F238E27FC236}">
                <a16:creationId xmlns:a16="http://schemas.microsoft.com/office/drawing/2014/main" id="{4734475A-D432-485B-A736-E64389541C26}"/>
              </a:ext>
            </a:extLst>
          </p:cNvPr>
          <p:cNvPicPr>
            <a:picLocks noChangeAspect="1"/>
          </p:cNvPicPr>
          <p:nvPr/>
        </p:nvPicPr>
        <p:blipFill rotWithShape="1">
          <a:blip r:embed="rId3"/>
          <a:srcRect t="813" r="1674"/>
          <a:stretch/>
        </p:blipFill>
        <p:spPr>
          <a:xfrm>
            <a:off x="3898906" y="3570343"/>
            <a:ext cx="2701682" cy="2687581"/>
          </a:xfrm>
          <a:prstGeom prst="rect">
            <a:avLst/>
          </a:prstGeom>
        </p:spPr>
      </p:pic>
      <p:pic>
        <p:nvPicPr>
          <p:cNvPr id="8" name="图片 7">
            <a:extLst>
              <a:ext uri="{FF2B5EF4-FFF2-40B4-BE49-F238E27FC236}">
                <a16:creationId xmlns:a16="http://schemas.microsoft.com/office/drawing/2014/main" id="{D350EB8E-14D2-4952-AB6E-7E09C099F48E}"/>
              </a:ext>
            </a:extLst>
          </p:cNvPr>
          <p:cNvPicPr>
            <a:picLocks noChangeAspect="1"/>
          </p:cNvPicPr>
          <p:nvPr/>
        </p:nvPicPr>
        <p:blipFill>
          <a:blip r:embed="rId4"/>
          <a:stretch>
            <a:fillRect/>
          </a:stretch>
        </p:blipFill>
        <p:spPr>
          <a:xfrm>
            <a:off x="390776" y="2642889"/>
            <a:ext cx="8572353" cy="786111"/>
          </a:xfrm>
          <a:prstGeom prst="rect">
            <a:avLst/>
          </a:prstGeom>
        </p:spPr>
      </p:pic>
      <p:pic>
        <p:nvPicPr>
          <p:cNvPr id="9" name="图片 8">
            <a:extLst>
              <a:ext uri="{FF2B5EF4-FFF2-40B4-BE49-F238E27FC236}">
                <a16:creationId xmlns:a16="http://schemas.microsoft.com/office/drawing/2014/main" id="{4D6D3C82-77BD-4E5A-BF7B-BC660F267F89}"/>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230637" y="5779119"/>
            <a:ext cx="3579363" cy="478805"/>
          </a:xfrm>
          <a:prstGeom prst="rect">
            <a:avLst/>
          </a:prstGeom>
        </p:spPr>
      </p:pic>
    </p:spTree>
    <p:extLst>
      <p:ext uri="{BB962C8B-B14F-4D97-AF65-F5344CB8AC3E}">
        <p14:creationId xmlns:p14="http://schemas.microsoft.com/office/powerpoint/2010/main" val="2195600944"/>
      </p:ext>
    </p:extLst>
  </p:cSld>
  <p:clrMapOvr>
    <a:masterClrMapping/>
  </p:clrMapOvr>
  <mc:AlternateContent xmlns:mc="http://schemas.openxmlformats.org/markup-compatibility/2006">
    <mc:Choice xmlns:p14="http://schemas.microsoft.com/office/powerpoint/2010/main" Requires="p14">
      <p:transition spd="slow" p14:dur="2000" advTm="24824"/>
    </mc:Choice>
    <mc:Fallback>
      <p:transition spd="slow" advTm="24824"/>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2 L</a:t>
            </a:r>
            <a:r>
              <a:rPr lang="zh-CN" altLang="en-US"/>
              <a:t>形</a:t>
            </a:r>
            <a:r>
              <a:rPr lang="zh-CN" altLang="en-US" dirty="0"/>
              <a:t>编码块划分</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5F8C99BC-38B7-43E1-AC46-0BE767B16FF5}"/>
              </a:ext>
            </a:extLst>
          </p:cNvPr>
          <p:cNvPicPr>
            <a:picLocks noChangeAspect="1"/>
          </p:cNvPicPr>
          <p:nvPr/>
        </p:nvPicPr>
        <p:blipFill>
          <a:blip r:embed="rId3"/>
          <a:stretch>
            <a:fillRect/>
          </a:stretch>
        </p:blipFill>
        <p:spPr>
          <a:xfrm>
            <a:off x="6701913" y="685168"/>
            <a:ext cx="2442087" cy="4235380"/>
          </a:xfrm>
          <a:prstGeom prst="rect">
            <a:avLst/>
          </a:prstGeom>
        </p:spPr>
      </p:pic>
      <p:sp>
        <p:nvSpPr>
          <p:cNvPr id="5" name="文本框 4">
            <a:extLst>
              <a:ext uri="{FF2B5EF4-FFF2-40B4-BE49-F238E27FC236}">
                <a16:creationId xmlns:a16="http://schemas.microsoft.com/office/drawing/2014/main" id="{650F3F12-3752-43F5-BF8A-70248B2921CC}"/>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grpSp>
        <p:nvGrpSpPr>
          <p:cNvPr id="8" name="组合 7">
            <a:extLst>
              <a:ext uri="{FF2B5EF4-FFF2-40B4-BE49-F238E27FC236}">
                <a16:creationId xmlns:a16="http://schemas.microsoft.com/office/drawing/2014/main" id="{06E83E4B-990F-487A-B61B-6CA1A52D075E}"/>
              </a:ext>
            </a:extLst>
          </p:cNvPr>
          <p:cNvGrpSpPr/>
          <p:nvPr/>
        </p:nvGrpSpPr>
        <p:grpSpPr>
          <a:xfrm>
            <a:off x="670252" y="3194296"/>
            <a:ext cx="5533244" cy="2322250"/>
            <a:chOff x="3350955" y="2513200"/>
            <a:chExt cx="2442088" cy="1024921"/>
          </a:xfrm>
        </p:grpSpPr>
        <p:pic>
          <p:nvPicPr>
            <p:cNvPr id="6" name="图片 5">
              <a:extLst>
                <a:ext uri="{FF2B5EF4-FFF2-40B4-BE49-F238E27FC236}">
                  <a16:creationId xmlns:a16="http://schemas.microsoft.com/office/drawing/2014/main" id="{0583F6B9-0B37-4406-8C67-70A7E9F9256F}"/>
                </a:ext>
              </a:extLst>
            </p:cNvPr>
            <p:cNvPicPr>
              <a:picLocks noChangeAspect="1"/>
            </p:cNvPicPr>
            <p:nvPr/>
          </p:nvPicPr>
          <p:blipFill rotWithShape="1">
            <a:blip r:embed="rId3"/>
            <a:srcRect t="80229"/>
            <a:stretch/>
          </p:blipFill>
          <p:spPr>
            <a:xfrm>
              <a:off x="3350955" y="2700763"/>
              <a:ext cx="2442087" cy="837358"/>
            </a:xfrm>
            <a:prstGeom prst="rect">
              <a:avLst/>
            </a:prstGeom>
          </p:spPr>
        </p:pic>
        <p:pic>
          <p:nvPicPr>
            <p:cNvPr id="7" name="图片 6">
              <a:extLst>
                <a:ext uri="{FF2B5EF4-FFF2-40B4-BE49-F238E27FC236}">
                  <a16:creationId xmlns:a16="http://schemas.microsoft.com/office/drawing/2014/main" id="{5388898B-CF5F-497B-85BD-71F16FB64665}"/>
                </a:ext>
              </a:extLst>
            </p:cNvPr>
            <p:cNvPicPr>
              <a:picLocks noChangeAspect="1"/>
            </p:cNvPicPr>
            <p:nvPr/>
          </p:nvPicPr>
          <p:blipFill rotWithShape="1">
            <a:blip r:embed="rId3"/>
            <a:srcRect b="94332"/>
            <a:stretch/>
          </p:blipFill>
          <p:spPr>
            <a:xfrm>
              <a:off x="3350956" y="2513200"/>
              <a:ext cx="2442087" cy="240048"/>
            </a:xfrm>
            <a:prstGeom prst="rect">
              <a:avLst/>
            </a:prstGeom>
          </p:spPr>
        </p:pic>
      </p:grpSp>
      <p:sp>
        <p:nvSpPr>
          <p:cNvPr id="10" name="矩形 9">
            <a:extLst>
              <a:ext uri="{FF2B5EF4-FFF2-40B4-BE49-F238E27FC236}">
                <a16:creationId xmlns:a16="http://schemas.microsoft.com/office/drawing/2014/main" id="{30D24592-D5CB-41A3-A732-AAED05576B39}"/>
              </a:ext>
            </a:extLst>
          </p:cNvPr>
          <p:cNvSpPr/>
          <p:nvPr/>
        </p:nvSpPr>
        <p:spPr>
          <a:xfrm>
            <a:off x="6701912" y="4056993"/>
            <a:ext cx="2358650" cy="874096"/>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9CBC9CFB-B4CF-413F-BAC5-EA0EDA51567D}"/>
              </a:ext>
            </a:extLst>
          </p:cNvPr>
          <p:cNvSpPr/>
          <p:nvPr/>
        </p:nvSpPr>
        <p:spPr>
          <a:xfrm>
            <a:off x="670250" y="3238727"/>
            <a:ext cx="5373198" cy="2212811"/>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Picture 2" descr="放大镜孤立的图标Magnifying Glass Isolated Icon素材- Canva可画">
            <a:extLst>
              <a:ext uri="{FF2B5EF4-FFF2-40B4-BE49-F238E27FC236}">
                <a16:creationId xmlns:a16="http://schemas.microsoft.com/office/drawing/2014/main" id="{8D5A7BF7-9D31-4F42-90F3-FBD7F938CE0E}"/>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43608" y="2877895"/>
            <a:ext cx="853281" cy="81915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放大镜孤立的图标Magnifying Glass Isolated Icon素材- Canva可画">
            <a:extLst>
              <a:ext uri="{FF2B5EF4-FFF2-40B4-BE49-F238E27FC236}">
                <a16:creationId xmlns:a16="http://schemas.microsoft.com/office/drawing/2014/main" id="{5FA7B2A5-383D-4ACC-81AE-2DDA75D13CC0}"/>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541865" y="3973592"/>
            <a:ext cx="288199" cy="276671"/>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直接连接符 13">
            <a:extLst>
              <a:ext uri="{FF2B5EF4-FFF2-40B4-BE49-F238E27FC236}">
                <a16:creationId xmlns:a16="http://schemas.microsoft.com/office/drawing/2014/main" id="{D33F1FF9-50A0-44E0-ABF4-027DEC7801FF}"/>
              </a:ext>
            </a:extLst>
          </p:cNvPr>
          <p:cNvCxnSpPr>
            <a:cxnSpLocks/>
            <a:stCxn id="10" idx="1"/>
          </p:cNvCxnSpPr>
          <p:nvPr/>
        </p:nvCxnSpPr>
        <p:spPr>
          <a:xfrm flipH="1">
            <a:off x="6036914" y="4494041"/>
            <a:ext cx="664998" cy="437048"/>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628759"/>
      </p:ext>
    </p:extLst>
  </p:cSld>
  <p:clrMapOvr>
    <a:masterClrMapping/>
  </p:clrMapOvr>
  <mc:AlternateContent xmlns:mc="http://schemas.openxmlformats.org/markup-compatibility/2006">
    <mc:Choice xmlns:p14="http://schemas.microsoft.com/office/powerpoint/2010/main" Requires="p14">
      <p:transition spd="slow" p14:dur="2000" advTm="11312"/>
    </mc:Choice>
    <mc:Fallback>
      <p:transition spd="slow" advTm="11312"/>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3 </a:t>
            </a:r>
            <a:r>
              <a:rPr lang="zh-CN" altLang="en-US"/>
              <a:t>残差</a:t>
            </a:r>
            <a:r>
              <a:rPr lang="zh-CN" altLang="en-US" dirty="0"/>
              <a:t>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dirty="0"/>
              <a:t>待编码系数仍留有特殊的空间相关性</a:t>
            </a:r>
          </a:p>
        </p:txBody>
      </p:sp>
      <p:pic>
        <p:nvPicPr>
          <p:cNvPr id="4" name="图片 3">
            <a:extLst>
              <a:ext uri="{FF2B5EF4-FFF2-40B4-BE49-F238E27FC236}">
                <a16:creationId xmlns:a16="http://schemas.microsoft.com/office/drawing/2014/main" id="{2840D956-4AA2-40EE-8530-8B9E1B4D986E}"/>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10061" y="3429000"/>
            <a:ext cx="8923878" cy="2145371"/>
          </a:xfrm>
          <a:prstGeom prst="rect">
            <a:avLst/>
          </a:prstGeom>
        </p:spPr>
      </p:pic>
    </p:spTree>
    <p:extLst>
      <p:ext uri="{BB962C8B-B14F-4D97-AF65-F5344CB8AC3E}">
        <p14:creationId xmlns:p14="http://schemas.microsoft.com/office/powerpoint/2010/main" val="1204846333"/>
      </p:ext>
    </p:extLst>
  </p:cSld>
  <p:clrMapOvr>
    <a:masterClrMapping/>
  </p:clrMapOvr>
  <mc:AlternateContent xmlns:mc="http://schemas.openxmlformats.org/markup-compatibility/2006">
    <mc:Choice xmlns:p14="http://schemas.microsoft.com/office/powerpoint/2010/main" Requires="p14">
      <p:transition spd="slow" p14:dur="2000" advTm="22119"/>
    </mc:Choice>
    <mc:Fallback>
      <p:transition spd="slow" advTm="22119"/>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3 </a:t>
            </a:r>
            <a:r>
              <a:rPr lang="zh-CN" altLang="en-US"/>
              <a:t>残差</a:t>
            </a:r>
            <a:r>
              <a:rPr lang="zh-CN" altLang="en-US" dirty="0"/>
              <a:t>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提出</a:t>
            </a:r>
            <a:r>
              <a:rPr lang="zh-CN" altLang="en-US"/>
              <a:t>优化算法</a:t>
            </a:r>
            <a:endParaRPr lang="en-US" altLang="zh-CN"/>
          </a:p>
          <a:p>
            <a:pPr lvl="1"/>
            <a:r>
              <a:rPr lang="zh-CN" altLang="en-US"/>
              <a:t>“残差图像”中存在很强的线条结构，类似自然图像的边缘信息</a:t>
            </a:r>
            <a:endParaRPr lang="en-US" altLang="zh-CN"/>
          </a:p>
          <a:p>
            <a:pPr lvl="1"/>
            <a:endParaRPr lang="zh-CN" altLang="en-US" dirty="0"/>
          </a:p>
        </p:txBody>
      </p:sp>
      <p:grpSp>
        <p:nvGrpSpPr>
          <p:cNvPr id="5" name="组合 4">
            <a:extLst>
              <a:ext uri="{FF2B5EF4-FFF2-40B4-BE49-F238E27FC236}">
                <a16:creationId xmlns:a16="http://schemas.microsoft.com/office/drawing/2014/main" id="{22D02260-8858-46CA-858B-DBF52DE6D471}"/>
              </a:ext>
            </a:extLst>
          </p:cNvPr>
          <p:cNvGrpSpPr/>
          <p:nvPr/>
        </p:nvGrpSpPr>
        <p:grpSpPr>
          <a:xfrm>
            <a:off x="0" y="3230647"/>
            <a:ext cx="9122974" cy="2196784"/>
            <a:chOff x="0" y="3230647"/>
            <a:chExt cx="9122974" cy="2196784"/>
          </a:xfrm>
        </p:grpSpPr>
        <p:pic>
          <p:nvPicPr>
            <p:cNvPr id="4" name="图片 3">
              <a:extLst>
                <a:ext uri="{FF2B5EF4-FFF2-40B4-BE49-F238E27FC236}">
                  <a16:creationId xmlns:a16="http://schemas.microsoft.com/office/drawing/2014/main" id="{03EDDBB1-E274-4D1A-A49A-BA6B1E495FE3}"/>
                </a:ext>
              </a:extLst>
            </p:cNvPr>
            <p:cNvPicPr>
              <a:picLocks noChangeAspect="1"/>
            </p:cNvPicPr>
            <p:nvPr/>
          </p:nvPicPr>
          <p:blipFill rotWithShape="1">
            <a:blip r:embed="rId3">
              <a:clrChange>
                <a:clrFrom>
                  <a:srgbClr val="FFFFFF"/>
                </a:clrFrom>
                <a:clrTo>
                  <a:srgbClr val="FFFFFF">
                    <a:alpha val="0"/>
                  </a:srgbClr>
                </a:clrTo>
              </a:clrChange>
            </a:blip>
            <a:srcRect l="891" r="36404"/>
            <a:stretch/>
          </p:blipFill>
          <p:spPr>
            <a:xfrm>
              <a:off x="4869202" y="3230647"/>
              <a:ext cx="4253772" cy="2196784"/>
            </a:xfrm>
            <a:prstGeom prst="rect">
              <a:avLst/>
            </a:prstGeom>
          </p:spPr>
        </p:pic>
        <p:pic>
          <p:nvPicPr>
            <p:cNvPr id="6" name="图片 5">
              <a:extLst>
                <a:ext uri="{FF2B5EF4-FFF2-40B4-BE49-F238E27FC236}">
                  <a16:creationId xmlns:a16="http://schemas.microsoft.com/office/drawing/2014/main" id="{BA53970D-4065-4C8A-8943-3070CF244985}"/>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0" y="3799588"/>
              <a:ext cx="4869202" cy="1252772"/>
            </a:xfrm>
            <a:prstGeom prst="rect">
              <a:avLst/>
            </a:prstGeom>
          </p:spPr>
        </p:pic>
      </p:grpSp>
    </p:spTree>
    <p:extLst>
      <p:ext uri="{BB962C8B-B14F-4D97-AF65-F5344CB8AC3E}">
        <p14:creationId xmlns:p14="http://schemas.microsoft.com/office/powerpoint/2010/main" val="1546275919"/>
      </p:ext>
    </p:extLst>
  </p:cSld>
  <p:clrMapOvr>
    <a:masterClrMapping/>
  </p:clrMapOvr>
  <mc:AlternateContent xmlns:mc="http://schemas.openxmlformats.org/markup-compatibility/2006">
    <mc:Choice xmlns:p14="http://schemas.microsoft.com/office/powerpoint/2010/main" Requires="p14">
      <p:transition spd="slow" p14:dur="2000" advTm="17751"/>
    </mc:Choice>
    <mc:Fallback>
      <p:transition spd="slow" advTm="17751"/>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C23A1CF-AE5F-4B60-922A-DCAD734B2EAF}"/>
              </a:ext>
            </a:extLst>
          </p:cNvPr>
          <p:cNvSpPr>
            <a:spLocks noGrp="1"/>
          </p:cNvSpPr>
          <p:nvPr>
            <p:ph type="ctrTitle"/>
          </p:nvPr>
        </p:nvSpPr>
        <p:spPr/>
        <p:txBody>
          <a:bodyPr/>
          <a:lstStyle/>
          <a:p>
            <a:r>
              <a:rPr lang="en-US" altLang="zh-CN"/>
              <a:t>1. </a:t>
            </a:r>
            <a:r>
              <a:rPr lang="zh-CN" altLang="en-US"/>
              <a:t>研究背景、意义</a:t>
            </a:r>
          </a:p>
        </p:txBody>
      </p:sp>
    </p:spTree>
    <p:extLst>
      <p:ext uri="{BB962C8B-B14F-4D97-AF65-F5344CB8AC3E}">
        <p14:creationId xmlns:p14="http://schemas.microsoft.com/office/powerpoint/2010/main" val="1231556017"/>
      </p:ext>
    </p:extLst>
  </p:cSld>
  <p:clrMapOvr>
    <a:masterClrMapping/>
  </p:clrMapOvr>
  <mc:AlternateContent xmlns:mc="http://schemas.openxmlformats.org/markup-compatibility/2006">
    <mc:Choice xmlns:p14="http://schemas.microsoft.com/office/powerpoint/2010/main" Requires="p14">
      <p:transition spd="slow" p14:dur="2000" advTm="2655"/>
    </mc:Choice>
    <mc:Fallback>
      <p:transition spd="slow" advTm="2655"/>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3 </a:t>
            </a:r>
            <a:r>
              <a:rPr lang="zh-CN" altLang="en-US"/>
              <a:t>残差</a:t>
            </a:r>
            <a:r>
              <a:rPr lang="zh-CN" altLang="en-US" dirty="0"/>
              <a:t>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a:t>
            </a:r>
            <a:r>
              <a:rPr lang="zh-CN" altLang="en-US"/>
              <a:t>性能验证</a:t>
            </a:r>
            <a:endParaRPr lang="en-US" altLang="zh-CN"/>
          </a:p>
          <a:p>
            <a:pPr lvl="1"/>
            <a:r>
              <a:rPr lang="zh-CN" altLang="en-US"/>
              <a:t>视觉效果上不再能观察到强烈的线条</a:t>
            </a:r>
            <a:endParaRPr lang="zh-CN" altLang="en-US" dirty="0"/>
          </a:p>
        </p:txBody>
      </p:sp>
      <p:pic>
        <p:nvPicPr>
          <p:cNvPr id="5" name="图片 4">
            <a:extLst>
              <a:ext uri="{FF2B5EF4-FFF2-40B4-BE49-F238E27FC236}">
                <a16:creationId xmlns:a16="http://schemas.microsoft.com/office/drawing/2014/main" id="{9B8AC018-74C1-4DC8-929C-6E86038E7742}"/>
              </a:ext>
            </a:extLst>
          </p:cNvPr>
          <p:cNvPicPr>
            <a:picLocks noChangeAspect="1"/>
          </p:cNvPicPr>
          <p:nvPr/>
        </p:nvPicPr>
        <p:blipFill rotWithShape="1">
          <a:blip r:embed="rId3">
            <a:clrChange>
              <a:clrFrom>
                <a:srgbClr val="FFFFFF"/>
              </a:clrFrom>
              <a:clrTo>
                <a:srgbClr val="FFFFFF">
                  <a:alpha val="0"/>
                </a:srgbClr>
              </a:clrTo>
            </a:clrChange>
          </a:blip>
          <a:srcRect t="3548" b="-1"/>
          <a:stretch/>
        </p:blipFill>
        <p:spPr>
          <a:xfrm>
            <a:off x="85117" y="3153103"/>
            <a:ext cx="8973765" cy="2001242"/>
          </a:xfrm>
          <a:prstGeom prst="rect">
            <a:avLst/>
          </a:prstGeom>
        </p:spPr>
      </p:pic>
    </p:spTree>
    <p:extLst>
      <p:ext uri="{BB962C8B-B14F-4D97-AF65-F5344CB8AC3E}">
        <p14:creationId xmlns:p14="http://schemas.microsoft.com/office/powerpoint/2010/main" val="2573502707"/>
      </p:ext>
    </p:extLst>
  </p:cSld>
  <p:clrMapOvr>
    <a:masterClrMapping/>
  </p:clrMapOvr>
  <mc:AlternateContent xmlns:mc="http://schemas.openxmlformats.org/markup-compatibility/2006">
    <mc:Choice xmlns:p14="http://schemas.microsoft.com/office/powerpoint/2010/main" Requires="p14">
      <p:transition spd="slow" p14:dur="2000" advTm="8807"/>
    </mc:Choice>
    <mc:Fallback>
      <p:transition spd="slow" advTm="8807"/>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3 </a:t>
            </a:r>
            <a:r>
              <a:rPr lang="zh-CN" altLang="en-US"/>
              <a:t>残差</a:t>
            </a:r>
            <a:r>
              <a:rPr lang="zh-CN" altLang="en-US" dirty="0"/>
              <a:t>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733C06D1-2717-4025-BFDB-0CE45ACBF89B}"/>
              </a:ext>
            </a:extLst>
          </p:cNvPr>
          <p:cNvPicPr>
            <a:picLocks noChangeAspect="1"/>
          </p:cNvPicPr>
          <p:nvPr/>
        </p:nvPicPr>
        <p:blipFill rotWithShape="1">
          <a:blip r:embed="rId3"/>
          <a:srcRect r="1746" b="408"/>
          <a:stretch/>
        </p:blipFill>
        <p:spPr>
          <a:xfrm>
            <a:off x="6642112" y="685168"/>
            <a:ext cx="2501888" cy="4331332"/>
          </a:xfrm>
          <a:prstGeom prst="rect">
            <a:avLst/>
          </a:prstGeom>
        </p:spPr>
      </p:pic>
      <p:sp>
        <p:nvSpPr>
          <p:cNvPr id="6" name="文本框 5">
            <a:extLst>
              <a:ext uri="{FF2B5EF4-FFF2-40B4-BE49-F238E27FC236}">
                <a16:creationId xmlns:a16="http://schemas.microsoft.com/office/drawing/2014/main" id="{CE437C57-E6C9-44DA-8AD8-864F82BA876D}"/>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grpSp>
        <p:nvGrpSpPr>
          <p:cNvPr id="9" name="组合 8">
            <a:extLst>
              <a:ext uri="{FF2B5EF4-FFF2-40B4-BE49-F238E27FC236}">
                <a16:creationId xmlns:a16="http://schemas.microsoft.com/office/drawing/2014/main" id="{D248C536-332C-4302-BEBC-72ED6A73A940}"/>
              </a:ext>
            </a:extLst>
          </p:cNvPr>
          <p:cNvGrpSpPr/>
          <p:nvPr/>
        </p:nvGrpSpPr>
        <p:grpSpPr>
          <a:xfrm>
            <a:off x="588200" y="2367745"/>
            <a:ext cx="5536375" cy="2063619"/>
            <a:chOff x="3189318" y="2423542"/>
            <a:chExt cx="2596341" cy="967756"/>
          </a:xfrm>
        </p:grpSpPr>
        <p:pic>
          <p:nvPicPr>
            <p:cNvPr id="7" name="图片 6">
              <a:extLst>
                <a:ext uri="{FF2B5EF4-FFF2-40B4-BE49-F238E27FC236}">
                  <a16:creationId xmlns:a16="http://schemas.microsoft.com/office/drawing/2014/main" id="{A0A613A7-D976-40D6-BA0E-2288C2C85383}"/>
                </a:ext>
              </a:extLst>
            </p:cNvPr>
            <p:cNvPicPr>
              <a:picLocks noChangeAspect="1"/>
            </p:cNvPicPr>
            <p:nvPr/>
          </p:nvPicPr>
          <p:blipFill rotWithShape="1">
            <a:blip r:embed="rId3"/>
            <a:srcRect t="86665"/>
            <a:stretch/>
          </p:blipFill>
          <p:spPr>
            <a:xfrm>
              <a:off x="3189318" y="2799954"/>
              <a:ext cx="2596341" cy="591344"/>
            </a:xfrm>
            <a:prstGeom prst="rect">
              <a:avLst/>
            </a:prstGeom>
          </p:spPr>
        </p:pic>
        <p:pic>
          <p:nvPicPr>
            <p:cNvPr id="8" name="图片 7">
              <a:extLst>
                <a:ext uri="{FF2B5EF4-FFF2-40B4-BE49-F238E27FC236}">
                  <a16:creationId xmlns:a16="http://schemas.microsoft.com/office/drawing/2014/main" id="{3A2D2D80-12C1-4395-87F6-403E5748153A}"/>
                </a:ext>
              </a:extLst>
            </p:cNvPr>
            <p:cNvPicPr>
              <a:picLocks noChangeAspect="1"/>
            </p:cNvPicPr>
            <p:nvPr/>
          </p:nvPicPr>
          <p:blipFill rotWithShape="1">
            <a:blip r:embed="rId3"/>
            <a:srcRect b="89999"/>
            <a:stretch/>
          </p:blipFill>
          <p:spPr>
            <a:xfrm>
              <a:off x="3189318" y="2423542"/>
              <a:ext cx="2596341" cy="443484"/>
            </a:xfrm>
            <a:prstGeom prst="rect">
              <a:avLst/>
            </a:prstGeom>
          </p:spPr>
        </p:pic>
      </p:grpSp>
      <p:sp>
        <p:nvSpPr>
          <p:cNvPr id="10" name="矩形 9">
            <a:extLst>
              <a:ext uri="{FF2B5EF4-FFF2-40B4-BE49-F238E27FC236}">
                <a16:creationId xmlns:a16="http://schemas.microsoft.com/office/drawing/2014/main" id="{387BE64A-CF33-41B0-AD5D-1454A45FF0DA}"/>
              </a:ext>
            </a:extLst>
          </p:cNvPr>
          <p:cNvSpPr/>
          <p:nvPr/>
        </p:nvSpPr>
        <p:spPr>
          <a:xfrm>
            <a:off x="6642111" y="4431364"/>
            <a:ext cx="2501889" cy="585135"/>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AF119F1A-FB27-4A32-868C-A746A80DB2ED}"/>
              </a:ext>
            </a:extLst>
          </p:cNvPr>
          <p:cNvSpPr/>
          <p:nvPr/>
        </p:nvSpPr>
        <p:spPr>
          <a:xfrm>
            <a:off x="550700" y="2436078"/>
            <a:ext cx="5536375" cy="2002463"/>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Picture 2" descr="放大镜孤立的图标Magnifying Glass Isolated Icon素材- Canva可画">
            <a:extLst>
              <a:ext uri="{FF2B5EF4-FFF2-40B4-BE49-F238E27FC236}">
                <a16:creationId xmlns:a16="http://schemas.microsoft.com/office/drawing/2014/main" id="{5993DABD-C6DD-4394-9749-CDE1D606E685}"/>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96340" y="2039235"/>
            <a:ext cx="853281" cy="819150"/>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直接连接符 13">
            <a:extLst>
              <a:ext uri="{FF2B5EF4-FFF2-40B4-BE49-F238E27FC236}">
                <a16:creationId xmlns:a16="http://schemas.microsoft.com/office/drawing/2014/main" id="{5A095F08-DDE9-4AF0-BFA7-87980A245CDE}"/>
              </a:ext>
            </a:extLst>
          </p:cNvPr>
          <p:cNvCxnSpPr>
            <a:cxnSpLocks/>
            <a:stCxn id="10" idx="1"/>
            <a:endCxn id="7" idx="3"/>
          </p:cNvCxnSpPr>
          <p:nvPr/>
        </p:nvCxnSpPr>
        <p:spPr>
          <a:xfrm flipH="1" flipV="1">
            <a:off x="6124575" y="3800881"/>
            <a:ext cx="517536" cy="923051"/>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pic>
        <p:nvPicPr>
          <p:cNvPr id="13" name="Picture 2" descr="放大镜孤立的图标Magnifying Glass Isolated Icon素材- Canva可画">
            <a:extLst>
              <a:ext uri="{FF2B5EF4-FFF2-40B4-BE49-F238E27FC236}">
                <a16:creationId xmlns:a16="http://schemas.microsoft.com/office/drawing/2014/main" id="{DA250236-4AD0-4586-93F2-6C7319F8C8C3}"/>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498010" y="4316432"/>
            <a:ext cx="288199" cy="276671"/>
          </a:xfrm>
          <a:prstGeom prst="rect">
            <a:avLst/>
          </a:prstGeom>
          <a:noFill/>
          <a:extLst>
            <a:ext uri="{909E8E84-426E-40DD-AFC4-6F175D3DCCD1}">
              <a14:hiddenFill xmlns:a14="http://schemas.microsoft.com/office/drawing/2010/main">
                <a:solidFill>
                  <a:srgbClr val="FFFFFF"/>
                </a:solidFill>
              </a14:hiddenFill>
            </a:ext>
          </a:extLst>
        </p:spPr>
      </p:pic>
      <p:pic>
        <p:nvPicPr>
          <p:cNvPr id="20" name="图片 19">
            <a:extLst>
              <a:ext uri="{FF2B5EF4-FFF2-40B4-BE49-F238E27FC236}">
                <a16:creationId xmlns:a16="http://schemas.microsoft.com/office/drawing/2014/main" id="{25EDEBA1-7DFC-44C4-8DE7-0A22CF9881F1}"/>
              </a:ext>
            </a:extLst>
          </p:cNvPr>
          <p:cNvPicPr>
            <a:picLocks noChangeAspect="1"/>
          </p:cNvPicPr>
          <p:nvPr/>
        </p:nvPicPr>
        <p:blipFill>
          <a:blip r:embed="rId5"/>
          <a:stretch>
            <a:fillRect/>
          </a:stretch>
        </p:blipFill>
        <p:spPr>
          <a:xfrm>
            <a:off x="550700" y="5480269"/>
            <a:ext cx="5536375" cy="1250149"/>
          </a:xfrm>
          <a:prstGeom prst="rect">
            <a:avLst/>
          </a:prstGeom>
        </p:spPr>
      </p:pic>
      <p:pic>
        <p:nvPicPr>
          <p:cNvPr id="22" name="图片 21">
            <a:extLst>
              <a:ext uri="{FF2B5EF4-FFF2-40B4-BE49-F238E27FC236}">
                <a16:creationId xmlns:a16="http://schemas.microsoft.com/office/drawing/2014/main" id="{41077C43-4E10-4958-B2B3-3641250FA474}"/>
              </a:ext>
            </a:extLst>
          </p:cNvPr>
          <p:cNvPicPr>
            <a:picLocks noChangeAspect="1"/>
          </p:cNvPicPr>
          <p:nvPr/>
        </p:nvPicPr>
        <p:blipFill>
          <a:blip r:embed="rId6"/>
          <a:stretch>
            <a:fillRect/>
          </a:stretch>
        </p:blipFill>
        <p:spPr>
          <a:xfrm>
            <a:off x="550700" y="4765332"/>
            <a:ext cx="5536376" cy="836807"/>
          </a:xfrm>
          <a:prstGeom prst="rect">
            <a:avLst/>
          </a:prstGeom>
        </p:spPr>
      </p:pic>
    </p:spTree>
    <p:extLst>
      <p:ext uri="{BB962C8B-B14F-4D97-AF65-F5344CB8AC3E}">
        <p14:creationId xmlns:p14="http://schemas.microsoft.com/office/powerpoint/2010/main" val="1869086915"/>
      </p:ext>
    </p:extLst>
  </p:cSld>
  <p:clrMapOvr>
    <a:masterClrMapping/>
  </p:clrMapOvr>
  <mc:AlternateContent xmlns:mc="http://schemas.openxmlformats.org/markup-compatibility/2006">
    <mc:Choice xmlns:p14="http://schemas.microsoft.com/office/powerpoint/2010/main" Requires="p14">
      <p:transition spd="slow" p14:dur="2000" advTm="17776"/>
    </mc:Choice>
    <mc:Fallback>
      <p:transition spd="slow" advTm="17776"/>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2AEC2D-6162-4D17-8701-1B2E79DE79E6}"/>
              </a:ext>
            </a:extLst>
          </p:cNvPr>
          <p:cNvSpPr>
            <a:spLocks noGrp="1"/>
          </p:cNvSpPr>
          <p:nvPr>
            <p:ph type="title"/>
          </p:nvPr>
        </p:nvSpPr>
        <p:spPr/>
        <p:txBody>
          <a:bodyPr>
            <a:normAutofit fontScale="90000"/>
          </a:bodyPr>
          <a:lstStyle/>
          <a:p>
            <a:r>
              <a:rPr lang="zh-CN" altLang="en-US"/>
              <a:t>算法</a:t>
            </a:r>
            <a:r>
              <a:rPr lang="en-US" altLang="zh-CN"/>
              <a:t>4 </a:t>
            </a:r>
            <a:r>
              <a:rPr lang="zh-CN" altLang="en-US"/>
              <a:t>联合算法 </a:t>
            </a:r>
            <a:endParaRPr lang="zh-CN" altLang="en-US" dirty="0"/>
          </a:p>
        </p:txBody>
      </p:sp>
      <p:sp>
        <p:nvSpPr>
          <p:cNvPr id="3" name="内容占位符 2">
            <a:extLst>
              <a:ext uri="{FF2B5EF4-FFF2-40B4-BE49-F238E27FC236}">
                <a16:creationId xmlns:a16="http://schemas.microsoft.com/office/drawing/2014/main" id="{ED7A0538-B870-40FA-B61F-B572FA194464}"/>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F12C0351-66D2-49CB-B1B6-D7019B4A1574}"/>
              </a:ext>
            </a:extLst>
          </p:cNvPr>
          <p:cNvPicPr>
            <a:picLocks noChangeAspect="1"/>
          </p:cNvPicPr>
          <p:nvPr/>
        </p:nvPicPr>
        <p:blipFill>
          <a:blip r:embed="rId3"/>
          <a:stretch>
            <a:fillRect/>
          </a:stretch>
        </p:blipFill>
        <p:spPr>
          <a:xfrm>
            <a:off x="6964372" y="685168"/>
            <a:ext cx="2179628" cy="3429000"/>
          </a:xfrm>
          <a:prstGeom prst="rect">
            <a:avLst/>
          </a:prstGeom>
        </p:spPr>
      </p:pic>
      <p:pic>
        <p:nvPicPr>
          <p:cNvPr id="6" name="图片 5">
            <a:extLst>
              <a:ext uri="{FF2B5EF4-FFF2-40B4-BE49-F238E27FC236}">
                <a16:creationId xmlns:a16="http://schemas.microsoft.com/office/drawing/2014/main" id="{0F03D288-354C-4F77-B883-43BF29ECE62F}"/>
              </a:ext>
            </a:extLst>
          </p:cNvPr>
          <p:cNvPicPr>
            <a:picLocks noChangeAspect="1"/>
          </p:cNvPicPr>
          <p:nvPr/>
        </p:nvPicPr>
        <p:blipFill>
          <a:blip r:embed="rId4"/>
          <a:stretch>
            <a:fillRect/>
          </a:stretch>
        </p:blipFill>
        <p:spPr>
          <a:xfrm>
            <a:off x="5791200" y="4114168"/>
            <a:ext cx="3352800" cy="2220184"/>
          </a:xfrm>
          <a:prstGeom prst="rect">
            <a:avLst/>
          </a:prstGeom>
        </p:spPr>
      </p:pic>
      <p:sp>
        <p:nvSpPr>
          <p:cNvPr id="7" name="文本框 6">
            <a:extLst>
              <a:ext uri="{FF2B5EF4-FFF2-40B4-BE49-F238E27FC236}">
                <a16:creationId xmlns:a16="http://schemas.microsoft.com/office/drawing/2014/main" id="{90DF00DB-B2E0-4320-A0ED-278F600882CA}"/>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pic>
        <p:nvPicPr>
          <p:cNvPr id="12" name="图片 11">
            <a:extLst>
              <a:ext uri="{FF2B5EF4-FFF2-40B4-BE49-F238E27FC236}">
                <a16:creationId xmlns:a16="http://schemas.microsoft.com/office/drawing/2014/main" id="{43E46BF8-CFE4-4F82-BE04-AEC7D5E79613}"/>
              </a:ext>
            </a:extLst>
          </p:cNvPr>
          <p:cNvPicPr>
            <a:picLocks noChangeAspect="1"/>
          </p:cNvPicPr>
          <p:nvPr/>
        </p:nvPicPr>
        <p:blipFill>
          <a:blip r:embed="rId5"/>
          <a:stretch>
            <a:fillRect/>
          </a:stretch>
        </p:blipFill>
        <p:spPr>
          <a:xfrm>
            <a:off x="571940" y="2999861"/>
            <a:ext cx="4822404" cy="2395269"/>
          </a:xfrm>
          <a:prstGeom prst="rect">
            <a:avLst/>
          </a:prstGeom>
        </p:spPr>
      </p:pic>
      <p:sp>
        <p:nvSpPr>
          <p:cNvPr id="9" name="矩形 8">
            <a:extLst>
              <a:ext uri="{FF2B5EF4-FFF2-40B4-BE49-F238E27FC236}">
                <a16:creationId xmlns:a16="http://schemas.microsoft.com/office/drawing/2014/main" id="{C5E76E98-DA6C-4434-9B33-8C5007796853}"/>
              </a:ext>
            </a:extLst>
          </p:cNvPr>
          <p:cNvSpPr/>
          <p:nvPr/>
        </p:nvSpPr>
        <p:spPr>
          <a:xfrm>
            <a:off x="6913502" y="3357291"/>
            <a:ext cx="2230498" cy="756877"/>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EF0E00B7-E982-40F7-B8A6-0D4ECCF281A4}"/>
              </a:ext>
            </a:extLst>
          </p:cNvPr>
          <p:cNvSpPr/>
          <p:nvPr/>
        </p:nvSpPr>
        <p:spPr>
          <a:xfrm>
            <a:off x="571940" y="3007762"/>
            <a:ext cx="4822404" cy="2395269"/>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Picture 2" descr="放大镜孤立的图标Magnifying Glass Isolated Icon素材- Canva可画">
            <a:extLst>
              <a:ext uri="{FF2B5EF4-FFF2-40B4-BE49-F238E27FC236}">
                <a16:creationId xmlns:a16="http://schemas.microsoft.com/office/drawing/2014/main" id="{5DB050B1-3169-40FE-AB2F-33415DE4110F}"/>
              </a:ext>
            </a:extLst>
          </p:cNvPr>
          <p:cNvPicPr>
            <a:picLocks noChangeAspect="1" noChangeArrowheads="1"/>
          </p:cNvPicPr>
          <p:nvPr/>
        </p:nvPicPr>
        <p:blipFill>
          <a:blip r:embed="rId6">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5298" y="2646930"/>
            <a:ext cx="853281" cy="81915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放大镜孤立的图标Magnifying Glass Isolated Icon素材- Canva可画">
            <a:extLst>
              <a:ext uri="{FF2B5EF4-FFF2-40B4-BE49-F238E27FC236}">
                <a16:creationId xmlns:a16="http://schemas.microsoft.com/office/drawing/2014/main" id="{16FCAB37-EC7A-43AF-8393-738195A38681}"/>
              </a:ext>
            </a:extLst>
          </p:cNvPr>
          <p:cNvPicPr>
            <a:picLocks noChangeAspect="1" noChangeArrowheads="1"/>
          </p:cNvPicPr>
          <p:nvPr/>
        </p:nvPicPr>
        <p:blipFill>
          <a:blip r:embed="rId6">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725945" y="3272980"/>
            <a:ext cx="288199" cy="276671"/>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直接连接符 14">
            <a:extLst>
              <a:ext uri="{FF2B5EF4-FFF2-40B4-BE49-F238E27FC236}">
                <a16:creationId xmlns:a16="http://schemas.microsoft.com/office/drawing/2014/main" id="{C6F8986C-7145-4E58-ACBC-CFAD6F6827B8}"/>
              </a:ext>
            </a:extLst>
          </p:cNvPr>
          <p:cNvCxnSpPr>
            <a:cxnSpLocks/>
            <a:stCxn id="9" idx="1"/>
            <a:endCxn id="10" idx="3"/>
          </p:cNvCxnSpPr>
          <p:nvPr/>
        </p:nvCxnSpPr>
        <p:spPr>
          <a:xfrm flipH="1">
            <a:off x="5394344" y="3735730"/>
            <a:ext cx="1519158" cy="469667"/>
          </a:xfrm>
          <a:prstGeom prst="line">
            <a:avLst/>
          </a:prstGeom>
          <a:ln w="12700">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830717"/>
      </p:ext>
    </p:extLst>
  </p:cSld>
  <p:clrMapOvr>
    <a:masterClrMapping/>
  </p:clrMapOvr>
  <mc:AlternateContent xmlns:mc="http://schemas.openxmlformats.org/markup-compatibility/2006">
    <mc:Choice xmlns:p14="http://schemas.microsoft.com/office/powerpoint/2010/main" Requires="p14">
      <p:transition spd="slow" p14:dur="2000" advTm="18519"/>
    </mc:Choice>
    <mc:Fallback>
      <p:transition spd="slow" advTm="18519"/>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C23A1CF-AE5F-4B60-922A-DCAD734B2EAF}"/>
              </a:ext>
            </a:extLst>
          </p:cNvPr>
          <p:cNvSpPr>
            <a:spLocks noGrp="1"/>
          </p:cNvSpPr>
          <p:nvPr>
            <p:ph type="ctrTitle"/>
          </p:nvPr>
        </p:nvSpPr>
        <p:spPr/>
        <p:txBody>
          <a:bodyPr/>
          <a:lstStyle/>
          <a:p>
            <a:r>
              <a:rPr lang="en-US" altLang="zh-CN"/>
              <a:t>4. </a:t>
            </a:r>
            <a:r>
              <a:rPr lang="zh-CN" altLang="en-US"/>
              <a:t>成果展示</a:t>
            </a:r>
          </a:p>
        </p:txBody>
      </p:sp>
    </p:spTree>
    <p:extLst>
      <p:ext uri="{BB962C8B-B14F-4D97-AF65-F5344CB8AC3E}">
        <p14:creationId xmlns:p14="http://schemas.microsoft.com/office/powerpoint/2010/main" val="2654511895"/>
      </p:ext>
    </p:extLst>
  </p:cSld>
  <p:clrMapOvr>
    <a:masterClrMapping/>
  </p:clrMapOvr>
  <mc:AlternateContent xmlns:mc="http://schemas.openxmlformats.org/markup-compatibility/2006">
    <mc:Choice xmlns:p14="http://schemas.microsoft.com/office/powerpoint/2010/main" Requires="p14">
      <p:transition spd="slow" p14:dur="2000" advTm="1678"/>
    </mc:Choice>
    <mc:Fallback>
      <p:transition spd="slow" advTm="1678"/>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4A5C09-447C-4827-8325-CDB8239A9112}"/>
              </a:ext>
            </a:extLst>
          </p:cNvPr>
          <p:cNvSpPr>
            <a:spLocks noGrp="1"/>
          </p:cNvSpPr>
          <p:nvPr>
            <p:ph type="title"/>
          </p:nvPr>
        </p:nvSpPr>
        <p:spPr/>
        <p:txBody>
          <a:bodyPr>
            <a:normAutofit fontScale="90000"/>
          </a:bodyPr>
          <a:lstStyle/>
          <a:p>
            <a:r>
              <a:rPr lang="en-US" altLang="zh-CN"/>
              <a:t>Demo</a:t>
            </a:r>
            <a:endParaRPr lang="zh-CN" altLang="en-US" dirty="0"/>
          </a:p>
        </p:txBody>
      </p:sp>
      <p:pic>
        <p:nvPicPr>
          <p:cNvPr id="9" name="sw_demo">
            <a:hlinkClick r:id="" action="ppaction://media"/>
            <a:extLst>
              <a:ext uri="{FF2B5EF4-FFF2-40B4-BE49-F238E27FC236}">
                <a16:creationId xmlns:a16="http://schemas.microsoft.com/office/drawing/2014/main" id="{5EA32165-F64E-425E-9013-B1B70FA89447}"/>
              </a:ext>
            </a:extLst>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0" y="2158561"/>
            <a:ext cx="9144000" cy="3857625"/>
          </a:xfrm>
          <a:prstGeom prst="rect">
            <a:avLst/>
          </a:prstGeom>
        </p:spPr>
      </p:pic>
      <p:sp>
        <p:nvSpPr>
          <p:cNvPr id="3" name="内容占位符 2">
            <a:extLst>
              <a:ext uri="{FF2B5EF4-FFF2-40B4-BE49-F238E27FC236}">
                <a16:creationId xmlns:a16="http://schemas.microsoft.com/office/drawing/2014/main" id="{9A0A4D94-00C5-44C7-B0CD-E9DE6F766BC4}"/>
              </a:ext>
            </a:extLst>
          </p:cNvPr>
          <p:cNvSpPr>
            <a:spLocks noGrp="1"/>
          </p:cNvSpPr>
          <p:nvPr>
            <p:ph idx="1"/>
          </p:nvPr>
        </p:nvSpPr>
        <p:spPr/>
        <p:txBody>
          <a:bodyPr/>
          <a:lstStyle/>
          <a:p>
            <a:r>
              <a:rPr lang="zh-CN" altLang="en-US"/>
              <a:t>软件 </a:t>
            </a:r>
            <a:r>
              <a:rPr lang="en-US" altLang="zh-CN"/>
              <a:t>demo</a:t>
            </a:r>
            <a:endParaRPr lang="zh-CN" altLang="en-US" dirty="0"/>
          </a:p>
        </p:txBody>
      </p:sp>
    </p:spTree>
    <p:custDataLst>
      <p:tags r:id="rId1"/>
    </p:custDataLst>
    <p:extLst>
      <p:ext uri="{BB962C8B-B14F-4D97-AF65-F5344CB8AC3E}">
        <p14:creationId xmlns:p14="http://schemas.microsoft.com/office/powerpoint/2010/main" val="3857592759"/>
      </p:ext>
    </p:extLst>
  </p:cSld>
  <p:clrMapOvr>
    <a:masterClrMapping/>
  </p:clrMapOvr>
  <mc:AlternateContent xmlns:mc="http://schemas.openxmlformats.org/markup-compatibility/2006">
    <mc:Choice xmlns:p14="http://schemas.microsoft.com/office/powerpoint/2010/main" Requires="p14">
      <p:transition spd="slow" p14:dur="2000" advTm="31852"/>
    </mc:Choice>
    <mc:Fallback>
      <p:transition spd="slow" advTm="3185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44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extLst>
    <p:ext uri="{E180D4A7-C9FB-4DFB-919C-405C955672EB}">
      <p14:showEvtLst xmlns:p14="http://schemas.microsoft.com/office/powerpoint/2010/main">
        <p14:playEvt time="4703" objId="9"/>
        <p14:stopEvt time="31852" objId="9"/>
      </p14:showEvtLst>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E38F42B4-5D41-4079-9A55-83208112A551}"/>
              </a:ext>
            </a:extLst>
          </p:cNvPr>
          <p:cNvPicPr>
            <a:picLocks noChangeAspect="1"/>
          </p:cNvPicPr>
          <p:nvPr/>
        </p:nvPicPr>
        <p:blipFill>
          <a:blip r:embed="rId6"/>
          <a:stretch>
            <a:fillRect/>
          </a:stretch>
        </p:blipFill>
        <p:spPr>
          <a:xfrm>
            <a:off x="1254817" y="2256743"/>
            <a:ext cx="6611007" cy="3730540"/>
          </a:xfrm>
          <a:prstGeom prst="rect">
            <a:avLst/>
          </a:prstGeom>
        </p:spPr>
      </p:pic>
      <p:sp>
        <p:nvSpPr>
          <p:cNvPr id="2" name="标题 1">
            <a:extLst>
              <a:ext uri="{FF2B5EF4-FFF2-40B4-BE49-F238E27FC236}">
                <a16:creationId xmlns:a16="http://schemas.microsoft.com/office/drawing/2014/main" id="{074A5C09-447C-4827-8325-CDB8239A9112}"/>
              </a:ext>
            </a:extLst>
          </p:cNvPr>
          <p:cNvSpPr>
            <a:spLocks noGrp="1"/>
          </p:cNvSpPr>
          <p:nvPr>
            <p:ph type="title"/>
          </p:nvPr>
        </p:nvSpPr>
        <p:spPr/>
        <p:txBody>
          <a:bodyPr>
            <a:normAutofit fontScale="90000"/>
          </a:bodyPr>
          <a:lstStyle/>
          <a:p>
            <a:r>
              <a:rPr lang="en-US" altLang="zh-CN"/>
              <a:t>Demo</a:t>
            </a:r>
            <a:endParaRPr lang="zh-CN" altLang="en-US" dirty="0"/>
          </a:p>
        </p:txBody>
      </p:sp>
      <p:sp>
        <p:nvSpPr>
          <p:cNvPr id="3" name="内容占位符 2">
            <a:extLst>
              <a:ext uri="{FF2B5EF4-FFF2-40B4-BE49-F238E27FC236}">
                <a16:creationId xmlns:a16="http://schemas.microsoft.com/office/drawing/2014/main" id="{9A0A4D94-00C5-44C7-B0CD-E9DE6F766BC4}"/>
              </a:ext>
            </a:extLst>
          </p:cNvPr>
          <p:cNvSpPr>
            <a:spLocks noGrp="1"/>
          </p:cNvSpPr>
          <p:nvPr>
            <p:ph idx="1"/>
          </p:nvPr>
        </p:nvSpPr>
        <p:spPr/>
        <p:txBody>
          <a:bodyPr/>
          <a:lstStyle/>
          <a:p>
            <a:r>
              <a:rPr lang="zh-CN" altLang="en-US"/>
              <a:t>硬件 </a:t>
            </a:r>
            <a:r>
              <a:rPr lang="en-US" altLang="zh-CN"/>
              <a:t>demo</a:t>
            </a:r>
            <a:endParaRPr lang="zh-CN" altLang="en-US" dirty="0"/>
          </a:p>
        </p:txBody>
      </p:sp>
      <p:pic>
        <p:nvPicPr>
          <p:cNvPr id="4" name="hw_demo">
            <a:hlinkClick r:id="" action="ppaction://media"/>
            <a:extLst>
              <a:ext uri="{FF2B5EF4-FFF2-40B4-BE49-F238E27FC236}">
                <a16:creationId xmlns:a16="http://schemas.microsoft.com/office/drawing/2014/main" id="{88855EBE-F9F5-4A62-962F-A3A63A0319EA}"/>
              </a:ext>
            </a:extLst>
          </p:cNvPr>
          <p:cNvPicPr>
            <a:picLocks noChangeAspect="1"/>
          </p:cNvPicPr>
          <p:nvPr>
            <a:videoFile r:link="rId3"/>
            <p:extLst>
              <p:ext uri="{DAA4B4D4-6D71-4841-9C94-3DE7FCFB9230}">
                <p14:media xmlns:p14="http://schemas.microsoft.com/office/powerpoint/2010/main" r:embed="rId2"/>
              </p:ext>
            </p:extLst>
          </p:nvPr>
        </p:nvPicPr>
        <p:blipFill>
          <a:blip r:embed="rId7"/>
          <a:stretch>
            <a:fillRect/>
          </a:stretch>
        </p:blipFill>
        <p:spPr>
          <a:xfrm>
            <a:off x="0" y="2158561"/>
            <a:ext cx="9144000" cy="3857625"/>
          </a:xfrm>
          <a:prstGeom prst="rect">
            <a:avLst/>
          </a:prstGeom>
        </p:spPr>
      </p:pic>
    </p:spTree>
    <p:custDataLst>
      <p:tags r:id="rId1"/>
    </p:custDataLst>
    <p:extLst>
      <p:ext uri="{BB962C8B-B14F-4D97-AF65-F5344CB8AC3E}">
        <p14:creationId xmlns:p14="http://schemas.microsoft.com/office/powerpoint/2010/main" val="2808679761"/>
      </p:ext>
    </p:extLst>
  </p:cSld>
  <p:clrMapOvr>
    <a:masterClrMapping/>
  </p:clrMapOvr>
  <mc:AlternateContent xmlns:mc="http://schemas.openxmlformats.org/markup-compatibility/2006">
    <mc:Choice xmlns:p14="http://schemas.microsoft.com/office/powerpoint/2010/main" Requires="p14">
      <p:transition spd="slow" p14:dur="2000" advTm="34030"/>
    </mc:Choice>
    <mc:Fallback>
      <p:transition spd="slow" advTm="3403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251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4"/>
                </p:tgtEl>
              </p:cMediaNode>
            </p:video>
          </p:childTnLst>
        </p:cTn>
      </p:par>
    </p:tnLst>
  </p:timing>
  <p:extLst>
    <p:ext uri="{E180D4A7-C9FB-4DFB-919C-405C955672EB}">
      <p14:showEvtLst xmlns:p14="http://schemas.microsoft.com/office/powerpoint/2010/main">
        <p14:playEvt time="12506" objId="4"/>
        <p14:stopEvt time="34030" objId="4"/>
      </p14:showEvtLst>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24CE51-B789-4158-AC26-452448E2980F}"/>
              </a:ext>
            </a:extLst>
          </p:cNvPr>
          <p:cNvSpPr>
            <a:spLocks noGrp="1"/>
          </p:cNvSpPr>
          <p:nvPr>
            <p:ph type="title"/>
          </p:nvPr>
        </p:nvSpPr>
        <p:spPr/>
        <p:txBody>
          <a:bodyPr>
            <a:normAutofit fontScale="90000"/>
          </a:bodyPr>
          <a:lstStyle/>
          <a:p>
            <a:r>
              <a:rPr lang="zh-CN" altLang="en-US"/>
              <a:t>答辩学生发表的学术论文</a:t>
            </a:r>
          </a:p>
        </p:txBody>
      </p:sp>
      <p:sp>
        <p:nvSpPr>
          <p:cNvPr id="3" name="内容占位符 2">
            <a:extLst>
              <a:ext uri="{FF2B5EF4-FFF2-40B4-BE49-F238E27FC236}">
                <a16:creationId xmlns:a16="http://schemas.microsoft.com/office/drawing/2014/main" id="{3BE54112-4CC7-4A59-B83B-C49513CC34AB}"/>
              </a:ext>
            </a:extLst>
          </p:cNvPr>
          <p:cNvSpPr>
            <a:spLocks noGrp="1"/>
          </p:cNvSpPr>
          <p:nvPr>
            <p:ph idx="1"/>
          </p:nvPr>
        </p:nvSpPr>
        <p:spPr/>
        <p:txBody>
          <a:bodyPr/>
          <a:lstStyle/>
          <a:p>
            <a:r>
              <a:rPr lang="zh-CN" altLang="en-US"/>
              <a:t>应用于 </a:t>
            </a:r>
            <a:r>
              <a:rPr lang="en-US" altLang="zh-CN"/>
              <a:t>H.26X </a:t>
            </a:r>
            <a:r>
              <a:rPr lang="zh-CN" altLang="en-US"/>
              <a:t>的通用无损帧内编码优化算法</a:t>
            </a:r>
            <a:r>
              <a:rPr lang="en-US" altLang="zh-CN"/>
              <a:t> </a:t>
            </a:r>
          </a:p>
          <a:p>
            <a:pPr marL="342000" indent="-342000">
              <a:buNone/>
            </a:pPr>
            <a:r>
              <a:rPr lang="en-US" altLang="zh-CN"/>
              <a:t>	</a:t>
            </a:r>
            <a:r>
              <a:rPr lang="zh-CN" altLang="en-US"/>
              <a:t>哈尔滨工业大学学报</a:t>
            </a:r>
            <a:endParaRPr lang="en-US" altLang="zh-CN"/>
          </a:p>
          <a:p>
            <a:pPr marL="342000" indent="-342000">
              <a:buNone/>
            </a:pPr>
            <a:r>
              <a:rPr lang="en-US" altLang="zh-CN"/>
              <a:t>	2021, 53(8)</a:t>
            </a:r>
          </a:p>
          <a:p>
            <a:pPr marL="342000" indent="-342000">
              <a:buNone/>
            </a:pPr>
            <a:r>
              <a:rPr lang="en-US" altLang="zh-CN"/>
              <a:t>	(</a:t>
            </a:r>
            <a:r>
              <a:rPr lang="zh-CN" altLang="en-US"/>
              <a:t>中文 </a:t>
            </a:r>
            <a:r>
              <a:rPr lang="en-US" altLang="zh-CN"/>
              <a:t>EI </a:t>
            </a:r>
            <a:r>
              <a:rPr lang="zh-CN" altLang="en-US"/>
              <a:t>期刊</a:t>
            </a:r>
            <a:r>
              <a:rPr lang="en-US" altLang="zh-CN"/>
              <a:t>, </a:t>
            </a:r>
            <a:r>
              <a:rPr lang="zh-CN" altLang="en-US"/>
              <a:t>已录用</a:t>
            </a:r>
            <a:r>
              <a:rPr lang="en-US" altLang="zh-CN"/>
              <a:t>)</a:t>
            </a:r>
          </a:p>
        </p:txBody>
      </p:sp>
    </p:spTree>
    <p:extLst>
      <p:ext uri="{BB962C8B-B14F-4D97-AF65-F5344CB8AC3E}">
        <p14:creationId xmlns:p14="http://schemas.microsoft.com/office/powerpoint/2010/main" val="3975866448"/>
      </p:ext>
    </p:extLst>
  </p:cSld>
  <p:clrMapOvr>
    <a:masterClrMapping/>
  </p:clrMapOvr>
  <mc:AlternateContent xmlns:mc="http://schemas.openxmlformats.org/markup-compatibility/2006">
    <mc:Choice xmlns:p14="http://schemas.microsoft.com/office/powerpoint/2010/main" Requires="p14">
      <p:transition spd="slow" p14:dur="2000" advTm="9146"/>
    </mc:Choice>
    <mc:Fallback>
      <p:transition spd="slow" advTm="9146"/>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0C0436B7-53F2-4601-93F3-9A18A11D7045}"/>
              </a:ext>
            </a:extLst>
          </p:cNvPr>
          <p:cNvSpPr>
            <a:spLocks noGrp="1"/>
          </p:cNvSpPr>
          <p:nvPr>
            <p:ph type="ctrTitle"/>
          </p:nvPr>
        </p:nvSpPr>
        <p:spPr/>
        <p:txBody>
          <a:bodyPr>
            <a:normAutofit/>
          </a:bodyPr>
          <a:lstStyle/>
          <a:p>
            <a:r>
              <a:rPr lang="zh-CN" altLang="en-US"/>
              <a:t>谢谢！</a:t>
            </a:r>
          </a:p>
        </p:txBody>
      </p:sp>
    </p:spTree>
    <p:extLst>
      <p:ext uri="{BB962C8B-B14F-4D97-AF65-F5344CB8AC3E}">
        <p14:creationId xmlns:p14="http://schemas.microsoft.com/office/powerpoint/2010/main" val="2808565380"/>
      </p:ext>
    </p:extLst>
  </p:cSld>
  <p:clrMapOvr>
    <a:masterClrMapping/>
  </p:clrMapOvr>
  <mc:AlternateContent xmlns:mc="http://schemas.openxmlformats.org/markup-compatibility/2006">
    <mc:Choice xmlns:p14="http://schemas.microsoft.com/office/powerpoint/2010/main" Requires="p14">
      <p:transition spd="slow" p14:dur="2000" advTm="5463"/>
    </mc:Choice>
    <mc:Fallback>
      <p:transition spd="slow" advTm="5463"/>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4FC63176-68C0-4B4C-B3EF-773EDE1A6563}"/>
              </a:ext>
            </a:extLst>
          </p:cNvPr>
          <p:cNvSpPr>
            <a:spLocks noGrp="1"/>
          </p:cNvSpPr>
          <p:nvPr>
            <p:ph type="title"/>
          </p:nvPr>
        </p:nvSpPr>
        <p:spPr/>
        <p:txBody>
          <a:bodyPr>
            <a:normAutofit fontScale="90000"/>
          </a:bodyPr>
          <a:lstStyle/>
          <a:p>
            <a:r>
              <a:rPr lang="zh-CN" altLang="en-US" dirty="0"/>
              <a:t>顶会顶刊无损帧内编码优化程度统计</a:t>
            </a:r>
          </a:p>
        </p:txBody>
      </p:sp>
      <p:graphicFrame>
        <p:nvGraphicFramePr>
          <p:cNvPr id="9" name="内容占位符 8">
            <a:extLst>
              <a:ext uri="{FF2B5EF4-FFF2-40B4-BE49-F238E27FC236}">
                <a16:creationId xmlns:a16="http://schemas.microsoft.com/office/drawing/2014/main" id="{9DDAD4FD-69E7-481A-BB82-A7C9C6F856CE}"/>
              </a:ext>
            </a:extLst>
          </p:cNvPr>
          <p:cNvGraphicFramePr>
            <a:graphicFrameLocks noGrp="1"/>
          </p:cNvGraphicFramePr>
          <p:nvPr>
            <p:ph idx="1"/>
            <p:extLst>
              <p:ext uri="{D42A27DB-BD31-4B8C-83A1-F6EECF244321}">
                <p14:modId xmlns:p14="http://schemas.microsoft.com/office/powerpoint/2010/main" val="3216427508"/>
              </p:ext>
            </p:extLst>
          </p:nvPr>
        </p:nvGraphicFramePr>
        <p:xfrm>
          <a:off x="319088" y="600075"/>
          <a:ext cx="8215312" cy="6248162"/>
        </p:xfrm>
        <a:graphic>
          <a:graphicData uri="http://schemas.openxmlformats.org/drawingml/2006/table">
            <a:tbl>
              <a:tblPr>
                <a:tableStyleId>{5C22544A-7EE6-4342-B048-85BDC9FD1C3A}</a:tableStyleId>
              </a:tblPr>
              <a:tblGrid>
                <a:gridCol w="3159519">
                  <a:extLst>
                    <a:ext uri="{9D8B030D-6E8A-4147-A177-3AD203B41FA5}">
                      <a16:colId xmlns:a16="http://schemas.microsoft.com/office/drawing/2014/main" val="2209453718"/>
                    </a:ext>
                  </a:extLst>
                </a:gridCol>
                <a:gridCol w="969990">
                  <a:extLst>
                    <a:ext uri="{9D8B030D-6E8A-4147-A177-3AD203B41FA5}">
                      <a16:colId xmlns:a16="http://schemas.microsoft.com/office/drawing/2014/main" val="2451026387"/>
                    </a:ext>
                  </a:extLst>
                </a:gridCol>
                <a:gridCol w="186103">
                  <a:extLst>
                    <a:ext uri="{9D8B030D-6E8A-4147-A177-3AD203B41FA5}">
                      <a16:colId xmlns:a16="http://schemas.microsoft.com/office/drawing/2014/main" val="1283563449"/>
                    </a:ext>
                  </a:extLst>
                </a:gridCol>
                <a:gridCol w="1180061">
                  <a:extLst>
                    <a:ext uri="{9D8B030D-6E8A-4147-A177-3AD203B41FA5}">
                      <a16:colId xmlns:a16="http://schemas.microsoft.com/office/drawing/2014/main" val="50785798"/>
                    </a:ext>
                  </a:extLst>
                </a:gridCol>
                <a:gridCol w="558309">
                  <a:extLst>
                    <a:ext uri="{9D8B030D-6E8A-4147-A177-3AD203B41FA5}">
                      <a16:colId xmlns:a16="http://schemas.microsoft.com/office/drawing/2014/main" val="305641555"/>
                    </a:ext>
                  </a:extLst>
                </a:gridCol>
                <a:gridCol w="977040">
                  <a:extLst>
                    <a:ext uri="{9D8B030D-6E8A-4147-A177-3AD203B41FA5}">
                      <a16:colId xmlns:a16="http://schemas.microsoft.com/office/drawing/2014/main" val="1095827891"/>
                    </a:ext>
                  </a:extLst>
                </a:gridCol>
                <a:gridCol w="304532">
                  <a:extLst>
                    <a:ext uri="{9D8B030D-6E8A-4147-A177-3AD203B41FA5}">
                      <a16:colId xmlns:a16="http://schemas.microsoft.com/office/drawing/2014/main" val="2995727070"/>
                    </a:ext>
                  </a:extLst>
                </a:gridCol>
                <a:gridCol w="439879">
                  <a:extLst>
                    <a:ext uri="{9D8B030D-6E8A-4147-A177-3AD203B41FA5}">
                      <a16:colId xmlns:a16="http://schemas.microsoft.com/office/drawing/2014/main" val="1494168099"/>
                    </a:ext>
                  </a:extLst>
                </a:gridCol>
                <a:gridCol w="439879">
                  <a:extLst>
                    <a:ext uri="{9D8B030D-6E8A-4147-A177-3AD203B41FA5}">
                      <a16:colId xmlns:a16="http://schemas.microsoft.com/office/drawing/2014/main" val="4033978263"/>
                    </a:ext>
                  </a:extLst>
                </a:gridCol>
              </a:tblGrid>
              <a:tr h="334410">
                <a:tc>
                  <a:txBody>
                    <a:bodyPr/>
                    <a:lstStyle/>
                    <a:p>
                      <a:pPr algn="l" fontAlgn="b"/>
                      <a:r>
                        <a:rPr lang="zh-CN" altLang="en-US"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文章</a:t>
                      </a:r>
                      <a:endParaRPr lang="zh-CN" altLang="en-US" sz="600" b="0" i="0" u="none" strike="noStrike" dirty="0">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来源</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时间</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类型</a:t>
                      </a:r>
                      <a:br>
                        <a:rPr lang="zh-CN" altLang="en-US"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br>
                      <a:r>
                        <a:rPr lang="en-US" altLang="zh-CN"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a:t>
                      </a:r>
                      <a:r>
                        <a:rPr lang="zh-CN" altLang="en-US"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专注无损 </a:t>
                      </a:r>
                      <a:r>
                        <a:rPr lang="en-US" altLang="zh-CN"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 </a:t>
                      </a:r>
                      <a:r>
                        <a:rPr lang="zh-CN" altLang="en-US"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r>
                        <a:rPr lang="en-US" altLang="zh-CN"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a:t>
                      </a:r>
                      <a:endParaRPr lang="en-US" altLang="zh-CN" sz="600" b="0" i="0" u="none" strike="noStrike" dirty="0">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论文方法</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测试序列</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压缩性能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编码时间性能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解码时间性能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2946295376"/>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Advanced Screen Content Coding Using Color Table and Index Map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dirty="0">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1D</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TGM-Y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-21.45%</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687599338"/>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Advanced Screen Content Coding Using Color Table and Index Map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1D</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AMT-Y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0.07%</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3319401509"/>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Advanced Screen Content Coding Using Color Table and Index Map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1D</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MIX-Y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-2.87%</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2837646604"/>
                  </a:ext>
                </a:extLst>
              </a:tr>
              <a:tr h="167263">
                <a:tc>
                  <a:txBody>
                    <a:bodyPr/>
                    <a:lstStyle/>
                    <a:p>
                      <a:pPr algn="l" fontAlgn="b"/>
                      <a:r>
                        <a:rPr lang="en-US"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Advanced Screen Content Coding Using Color Table and Index Map</a:t>
                      </a:r>
                      <a:endParaRPr lang="en-US" sz="600" b="0" i="0" u="none" strike="noStrike" dirty="0">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Hybrid I</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TGM-Y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-25.52%</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3461360388"/>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Advanced Screen Content Coding Using Color Table and Index Map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Hybrid I</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AMT-Y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0.07%</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2137317342"/>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Advanced Screen Content Coding Using Color Table and Index Map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Hybrid I</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MIX-Y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-3.23%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1209368557"/>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Advanced Screen Content Coding Using Color Table and Index Map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Hybrid II</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TGM-Y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-27.19%</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1348615369"/>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Advanced Screen Content Coding Using Color Table and Index Map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Hybrid II</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AMT-Y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0.07%</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378217037"/>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Advanced Screen Content Coding Using Color Table and Index Map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Hybrid II</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MIX-Y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-3.59%</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2080536352"/>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Description of screen content coding technology proposal by Qualcomm</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JCTVCQ0031</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dirty="0">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IBC I</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TGM-Y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-7.02%</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3304792113"/>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Description of screen content coding technology proposal by Qualcomm</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JCTVCQ0031</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IBC I</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AMT-Y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-0.03%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4023764381"/>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Description of screen content coding technology proposal by Qualcomm</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JCTVCQ0031</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IBC I</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MIX-Y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-3.07%</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1936308558"/>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Improvements on 1D dictionary coding</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JCTVC-Q0124</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P2M</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TGM-Y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-6.21%</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747149405"/>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Improvements on 1D dictionary coding</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JCTVC-Q0124</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P2M</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AMT-Y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0.06%</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1245713165"/>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Improvements on 1D dictionary coding</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JCTVC-Q0124</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P2M</a:t>
                      </a:r>
                      <a:endParaRPr lang="en-US" sz="600" b="0" i="0" u="none" strike="noStrike" dirty="0">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MIX-Y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-0.32%</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2136680949"/>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Suggested Software for Palette Coding based on RExt6.0</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JCTVC-Q</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TGM-Y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-6.91%</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4060980094"/>
                  </a:ext>
                </a:extLst>
              </a:tr>
              <a:tr h="167263">
                <a:tc>
                  <a:txBody>
                    <a:bodyPr/>
                    <a:lstStyle/>
                    <a:p>
                      <a:pPr algn="l" fontAlgn="b"/>
                      <a:r>
                        <a:rPr lang="en-US"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Suggested Software for Palette Coding based on RExt6.0</a:t>
                      </a:r>
                      <a:endParaRPr lang="en-US" sz="600" b="0" i="0" u="none" strike="noStrike" dirty="0">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JCTVC-Q</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AMT-Y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0.08%</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928851200"/>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Suggested Software for Palette Coding based on RExt6.0</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JCTVC-Q</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MIX-Y</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-1.10%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4165307806"/>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Intra Line Copy for HEVC Screen Content Intra-Picture Prediction</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VT</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2017</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IBC+ILC</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TGM-YUV</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-17.60%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101%</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4090666263"/>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Intra Line Copy for HEVC Screen Content Intra-Picture Prediction</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VT</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2017</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IBC+ILC</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MC-YUV</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-10.50%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101%</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2168742607"/>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HEVC Lossless Coding and Improvements</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VT</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2012</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专注无损</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SAP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HEVC </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测试序列 </a:t>
                      </a:r>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A-E</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-8.00%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491164643"/>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Efficient Multiple-Line-Based Intra Prediction for HEVC</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VT</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2018</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(full search)</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HEVC </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测试序列 </a:t>
                      </a:r>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A-F</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-1.20%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477%</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113%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3208458494"/>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Efficient Multiple-Line-Based Intra Prediction for HEVC</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VT</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2018</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(fast search)</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HEVC </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测试序列 </a:t>
                      </a:r>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A-F</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-1.00%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275%</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110%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324529455"/>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Cross-Component Prediction in HEVC</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VT</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2020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CCP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SC YUV 444</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-1.90%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2089939894"/>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Cross-Component Prediction in HEVC</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VT</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2020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CCP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Animation YUV 444</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-1.80%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3830277945"/>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 Low-Complexity Embedded Compression Codec Design With Rate Control for High-Definition Video</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VT</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2015</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有损方法测试了无损性能</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部分 </a:t>
                      </a:r>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HEVC </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测试序列</a:t>
                      </a:r>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部分图片</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22.00%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3010410057"/>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Piecewise Mapping in HEVC Lossless Intra-Prediction Coding</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2016</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专注无损</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SAP-E + pwm</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ClassB </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部分序列</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-11.48%</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105%</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103%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1279419314"/>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Piecewise Mapping in HEVC Lossless Intra-Prediction Coding</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2016</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专注无损</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SAP-HV + pwm</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ClassB </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部分序列</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-6.16%</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104%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103%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1695200692"/>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Piecewise Mapping in HEVC Lossless Intra-Prediction Coding</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TIP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2016</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专注无损</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RDPCM + pwm</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ClassB </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部分序列</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-5.19%</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105%</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103%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3891385018"/>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RCE2: Experimental results on Test 3 and Test4</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JCTVC-M0056</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专注无损</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SAP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ClassB </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部分序列</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-5.80%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98%</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99%</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1023124492"/>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RCE2: Experimental results on Test 3 and Test4</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JCTVC-M0056</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专注无损</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SAP</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ClassF</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-11.60%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96%</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99%</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2479556401"/>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RCE2: Experimental results on Test 3 and Test4</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JCTVC-M0056</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专注无损</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SAP-HV</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ClassB </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部分序列</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-4.40%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98%</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99%</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2040443007"/>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RCE2: Experimental results on Test 3 and Test4</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Doc. JCTVC-M0056</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专注无损</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SAP-HV</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ClassF</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-10.10%</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97%</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99%</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2504582039"/>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Improvements to HEVC Intra Coding for Lossless Medical Image Compression</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Data Compression Conference </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2014</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专注无损</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SAP1</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ClassB </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部分序列</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-4.72%</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99%</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99%</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1186658180"/>
                  </a:ext>
                </a:extLst>
              </a:tr>
              <a:tr h="167263">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Samplebased weighted prediction with directional template matching for HEVC lossless coding</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Picture Coding Symposium</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2013</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zh-CN" altLang="en-US"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专注无损</a:t>
                      </a:r>
                      <a:endParaRPr lang="zh-CN" altLang="en-US" sz="600" b="0" i="0" u="none" strike="noStrike" dirty="0">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SAP+SWP2+DTM</a:t>
                      </a:r>
                      <a:endParaRPr 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l" fontAlgn="b"/>
                      <a:r>
                        <a:rPr 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ClassB </a:t>
                      </a:r>
                      <a:r>
                        <a:rPr lang="zh-CN" altLang="en-US"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部分序列</a:t>
                      </a:r>
                      <a:endParaRPr lang="zh-CN" altLang="en-US"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-5.98%</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a:effectLst/>
                          <a:latin typeface="Sarasa Fixed SC" panose="02000509000000000000" pitchFamily="49" charset="-122"/>
                          <a:ea typeface="Sarasa Fixed SC" panose="02000509000000000000" pitchFamily="49" charset="-122"/>
                          <a:cs typeface="Sarasa Fixed SC" panose="02000509000000000000" pitchFamily="49" charset="-122"/>
                        </a:rPr>
                        <a:t>281%</a:t>
                      </a:r>
                      <a:endParaRPr lang="en-US" altLang="zh-CN" sz="600" b="0" i="0" u="none" strike="noStrike">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tc>
                  <a:txBody>
                    <a:bodyPr/>
                    <a:lstStyle/>
                    <a:p>
                      <a:pPr algn="r" fontAlgn="b"/>
                      <a:r>
                        <a:rPr lang="en-US" altLang="zh-CN" sz="600" u="none" strike="noStrike" dirty="0">
                          <a:effectLst/>
                          <a:latin typeface="Sarasa Fixed SC" panose="02000509000000000000" pitchFamily="49" charset="-122"/>
                          <a:ea typeface="Sarasa Fixed SC" panose="02000509000000000000" pitchFamily="49" charset="-122"/>
                          <a:cs typeface="Sarasa Fixed SC" panose="02000509000000000000" pitchFamily="49" charset="-122"/>
                        </a:rPr>
                        <a:t>195%</a:t>
                      </a:r>
                      <a:endParaRPr lang="en-US" altLang="zh-CN" sz="600" b="0" i="0" u="none" strike="noStrike" dirty="0">
                        <a:solidFill>
                          <a:srgbClr val="000000"/>
                        </a:solidFill>
                        <a:effectLst/>
                        <a:latin typeface="Sarasa Fixed SC" panose="02000509000000000000" pitchFamily="49" charset="-122"/>
                        <a:ea typeface="Sarasa Fixed SC" panose="02000509000000000000" pitchFamily="49" charset="-122"/>
                        <a:cs typeface="Sarasa Fixed SC" panose="02000509000000000000" pitchFamily="49" charset="-122"/>
                      </a:endParaRPr>
                    </a:p>
                  </a:txBody>
                  <a:tcPr marL="4232" marR="4232" marT="4232" marB="0" anchor="b"/>
                </a:tc>
                <a:extLst>
                  <a:ext uri="{0D108BD9-81ED-4DB2-BD59-A6C34878D82A}">
                    <a16:rowId xmlns:a16="http://schemas.microsoft.com/office/drawing/2014/main" val="3709623497"/>
                  </a:ext>
                </a:extLst>
              </a:tr>
            </a:tbl>
          </a:graphicData>
        </a:graphic>
      </p:graphicFrame>
    </p:spTree>
    <p:extLst>
      <p:ext uri="{BB962C8B-B14F-4D97-AF65-F5344CB8AC3E}">
        <p14:creationId xmlns:p14="http://schemas.microsoft.com/office/powerpoint/2010/main" val="23717237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F88B2B-2CAF-4F27-982F-A9FD64BEF2B9}"/>
              </a:ext>
            </a:extLst>
          </p:cNvPr>
          <p:cNvSpPr>
            <a:spLocks noGrp="1"/>
          </p:cNvSpPr>
          <p:nvPr>
            <p:ph type="title"/>
          </p:nvPr>
        </p:nvSpPr>
        <p:spPr/>
        <p:txBody>
          <a:bodyPr>
            <a:normAutofit fontScale="90000"/>
          </a:bodyPr>
          <a:lstStyle/>
          <a:p>
            <a:r>
              <a:rPr lang="en-US" altLang="zh-CN" dirty="0"/>
              <a:t>L-BP </a:t>
            </a:r>
            <a:r>
              <a:rPr lang="zh-CN" altLang="en-US" dirty="0"/>
              <a:t>块划分</a:t>
            </a:r>
            <a:r>
              <a:rPr lang="en-US" altLang="zh-CN" dirty="0"/>
              <a:t>6</a:t>
            </a:r>
            <a:r>
              <a:rPr lang="zh-CN" altLang="en-US" dirty="0"/>
              <a:t>选</a:t>
            </a:r>
            <a:r>
              <a:rPr lang="en-US" altLang="zh-CN" dirty="0"/>
              <a:t>1</a:t>
            </a:r>
            <a:endParaRPr lang="zh-CN" altLang="en-US" dirty="0"/>
          </a:p>
        </p:txBody>
      </p:sp>
      <p:pic>
        <p:nvPicPr>
          <p:cNvPr id="5" name="内容占位符 4">
            <a:extLst>
              <a:ext uri="{FF2B5EF4-FFF2-40B4-BE49-F238E27FC236}">
                <a16:creationId xmlns:a16="http://schemas.microsoft.com/office/drawing/2014/main" id="{CEE6ADF6-EF62-4F26-A1ED-364B581CE565}"/>
              </a:ext>
            </a:extLst>
          </p:cNvPr>
          <p:cNvPicPr>
            <a:picLocks noGrp="1" noChangeAspect="1"/>
          </p:cNvPicPr>
          <p:nvPr>
            <p:ph idx="1"/>
          </p:nvPr>
        </p:nvPicPr>
        <p:blipFill>
          <a:blip r:embed="rId2"/>
          <a:stretch>
            <a:fillRect/>
          </a:stretch>
        </p:blipFill>
        <p:spPr>
          <a:xfrm>
            <a:off x="11829" y="1841501"/>
            <a:ext cx="9132172" cy="3670300"/>
          </a:xfrm>
        </p:spPr>
      </p:pic>
    </p:spTree>
    <p:extLst>
      <p:ext uri="{BB962C8B-B14F-4D97-AF65-F5344CB8AC3E}">
        <p14:creationId xmlns:p14="http://schemas.microsoft.com/office/powerpoint/2010/main" val="1618393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研究背景、意义</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帧内编码</a:t>
            </a:r>
            <a:r>
              <a:rPr lang="zh-CN" altLang="en-US"/>
              <a:t>算法优化及硬件实现</a:t>
            </a:r>
            <a:endParaRPr lang="en-US" altLang="zh-CN"/>
          </a:p>
          <a:p>
            <a:pPr lvl="1"/>
            <a:r>
              <a:rPr lang="en-US" altLang="zh-CN" sz="1800" b="1">
                <a:solidFill>
                  <a:srgbClr val="C00000"/>
                </a:solidFill>
              </a:rPr>
              <a:t>H.265</a:t>
            </a:r>
          </a:p>
          <a:p>
            <a:pPr marL="914400" lvl="2" indent="0">
              <a:buNone/>
            </a:pPr>
            <a:r>
              <a:rPr lang="zh-CN" altLang="en-US"/>
              <a:t>性能、复杂度、兼容性良好</a:t>
            </a:r>
            <a:endParaRPr lang="en-US" altLang="zh-CN"/>
          </a:p>
          <a:p>
            <a:pPr marL="914400" lvl="2" indent="0">
              <a:buNone/>
            </a:pPr>
            <a:r>
              <a:rPr lang="en-US" altLang="zh-CN"/>
              <a:t>H.26X </a:t>
            </a:r>
            <a:r>
              <a:rPr lang="zh-CN" altLang="en-US"/>
              <a:t>系列是应用最广泛的视频编码标准</a:t>
            </a:r>
          </a:p>
        </p:txBody>
      </p:sp>
      <p:grpSp>
        <p:nvGrpSpPr>
          <p:cNvPr id="5" name="组合 4">
            <a:extLst>
              <a:ext uri="{FF2B5EF4-FFF2-40B4-BE49-F238E27FC236}">
                <a16:creationId xmlns:a16="http://schemas.microsoft.com/office/drawing/2014/main" id="{E1478383-0E27-4C5A-ACB7-23D270C1CF68}"/>
              </a:ext>
            </a:extLst>
          </p:cNvPr>
          <p:cNvGrpSpPr/>
          <p:nvPr/>
        </p:nvGrpSpPr>
        <p:grpSpPr>
          <a:xfrm>
            <a:off x="355404" y="3576589"/>
            <a:ext cx="8433191" cy="1427490"/>
            <a:chOff x="703385" y="3878040"/>
            <a:chExt cx="7958294" cy="1347104"/>
          </a:xfrm>
        </p:grpSpPr>
        <p:pic>
          <p:nvPicPr>
            <p:cNvPr id="1026" name="Picture 2" descr="8K时代再加速，H.266编码标准发布,清晰度相同文件缩小50%_影视工业网-幕后英雄APP">
              <a:extLst>
                <a:ext uri="{FF2B5EF4-FFF2-40B4-BE49-F238E27FC236}">
                  <a16:creationId xmlns:a16="http://schemas.microsoft.com/office/drawing/2014/main" id="{4FD6DA9B-7ACE-4C40-8738-C640C9F73547}"/>
                </a:ext>
              </a:extLst>
            </p:cNvPr>
            <p:cNvPicPr>
              <a:picLocks noChangeAspect="1" noChangeArrowheads="1"/>
            </p:cNvPicPr>
            <p:nvPr/>
          </p:nvPicPr>
          <p:blipFill rotWithShape="1">
            <a:blip r:embed="rId3">
              <a:clrChange>
                <a:clrFrom>
                  <a:srgbClr val="ECECEC"/>
                </a:clrFrom>
                <a:clrTo>
                  <a:srgbClr val="ECECEC">
                    <a:alpha val="0"/>
                  </a:srgbClr>
                </a:clrTo>
              </a:clrChange>
              <a:extLst>
                <a:ext uri="{28A0092B-C50C-407E-A947-70E740481C1C}">
                  <a14:useLocalDpi xmlns:a14="http://schemas.microsoft.com/office/drawing/2010/main" val="0"/>
                </a:ext>
              </a:extLst>
            </a:blip>
            <a:srcRect l="4570" t="14351" r="4322" b="41322"/>
            <a:stretch/>
          </p:blipFill>
          <p:spPr bwMode="auto">
            <a:xfrm>
              <a:off x="703385" y="3878040"/>
              <a:ext cx="7958294" cy="1347104"/>
            </a:xfrm>
            <a:prstGeom prst="rect">
              <a:avLst/>
            </a:prstGeom>
            <a:noFill/>
            <a:extLst>
              <a:ext uri="{909E8E84-426E-40DD-AFC4-6F175D3DCCD1}">
                <a14:hiddenFill xmlns:a14="http://schemas.microsoft.com/office/drawing/2010/main">
                  <a:solidFill>
                    <a:srgbClr val="FFFFFF"/>
                  </a:solidFill>
                </a14:hiddenFill>
              </a:ext>
            </a:extLst>
          </p:spPr>
        </p:pic>
        <p:sp>
          <p:nvSpPr>
            <p:cNvPr id="4" name="箭头: 右 3">
              <a:extLst>
                <a:ext uri="{FF2B5EF4-FFF2-40B4-BE49-F238E27FC236}">
                  <a16:creationId xmlns:a16="http://schemas.microsoft.com/office/drawing/2014/main" id="{624020C2-CBE7-4D95-AD03-C21492992811}"/>
                </a:ext>
              </a:extLst>
            </p:cNvPr>
            <p:cNvSpPr/>
            <p:nvPr/>
          </p:nvSpPr>
          <p:spPr>
            <a:xfrm>
              <a:off x="1701800" y="4648199"/>
              <a:ext cx="1568450" cy="328613"/>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箭头: 右 6">
              <a:extLst>
                <a:ext uri="{FF2B5EF4-FFF2-40B4-BE49-F238E27FC236}">
                  <a16:creationId xmlns:a16="http://schemas.microsoft.com/office/drawing/2014/main" id="{A2910627-5416-4D5C-8143-AE65C57113F1}"/>
                </a:ext>
              </a:extLst>
            </p:cNvPr>
            <p:cNvSpPr/>
            <p:nvPr/>
          </p:nvSpPr>
          <p:spPr>
            <a:xfrm>
              <a:off x="4652506" y="4648199"/>
              <a:ext cx="2021343" cy="328613"/>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5072207"/>
      </p:ext>
    </p:extLst>
  </p:cSld>
  <p:clrMapOvr>
    <a:masterClrMapping/>
  </p:clrMapOvr>
  <mc:AlternateContent xmlns:mc="http://schemas.openxmlformats.org/markup-compatibility/2006">
    <mc:Choice xmlns:p14="http://schemas.microsoft.com/office/powerpoint/2010/main" Requires="p14">
      <p:transition spd="slow" p14:dur="2000" advTm="32472"/>
    </mc:Choice>
    <mc:Fallback>
      <p:transition spd="slow" advTm="32472"/>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C99A81-67F7-4C5B-9EF6-288137455858}"/>
              </a:ext>
            </a:extLst>
          </p:cNvPr>
          <p:cNvSpPr>
            <a:spLocks noGrp="1"/>
          </p:cNvSpPr>
          <p:nvPr>
            <p:ph type="title"/>
          </p:nvPr>
        </p:nvSpPr>
        <p:spPr/>
        <p:txBody>
          <a:bodyPr>
            <a:normAutofit fontScale="90000"/>
          </a:bodyPr>
          <a:lstStyle/>
          <a:p>
            <a:r>
              <a:rPr lang="en-US" altLang="zh-CN" dirty="0"/>
              <a:t>L-BPIP </a:t>
            </a:r>
            <a:r>
              <a:rPr lang="zh-CN" altLang="en-US" dirty="0"/>
              <a:t>分块效果大图</a:t>
            </a:r>
          </a:p>
        </p:txBody>
      </p:sp>
      <p:pic>
        <p:nvPicPr>
          <p:cNvPr id="5" name="内容占位符 4">
            <a:extLst>
              <a:ext uri="{FF2B5EF4-FFF2-40B4-BE49-F238E27FC236}">
                <a16:creationId xmlns:a16="http://schemas.microsoft.com/office/drawing/2014/main" id="{6403FC10-FA41-4A33-A48B-D5A5788D7F55}"/>
              </a:ext>
            </a:extLst>
          </p:cNvPr>
          <p:cNvPicPr>
            <a:picLocks noGrp="1" noChangeAspect="1"/>
          </p:cNvPicPr>
          <p:nvPr>
            <p:ph idx="1"/>
          </p:nvPr>
        </p:nvPicPr>
        <p:blipFill>
          <a:blip r:embed="rId2"/>
          <a:stretch>
            <a:fillRect/>
          </a:stretch>
        </p:blipFill>
        <p:spPr>
          <a:xfrm>
            <a:off x="1768078" y="600075"/>
            <a:ext cx="5584032" cy="6188075"/>
          </a:xfrm>
        </p:spPr>
      </p:pic>
    </p:spTree>
    <p:extLst>
      <p:ext uri="{BB962C8B-B14F-4D97-AF65-F5344CB8AC3E}">
        <p14:creationId xmlns:p14="http://schemas.microsoft.com/office/powerpoint/2010/main" val="26353803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08E867-B0D3-448A-9E4C-920BED0C2ABC}"/>
              </a:ext>
            </a:extLst>
          </p:cNvPr>
          <p:cNvSpPr>
            <a:spLocks noGrp="1"/>
          </p:cNvSpPr>
          <p:nvPr>
            <p:ph type="title"/>
          </p:nvPr>
        </p:nvSpPr>
        <p:spPr/>
        <p:txBody>
          <a:bodyPr>
            <a:normAutofit fontScale="90000"/>
          </a:bodyPr>
          <a:lstStyle/>
          <a:p>
            <a:r>
              <a:rPr lang="en-US" altLang="zh-CN" dirty="0"/>
              <a:t>QA</a:t>
            </a:r>
            <a:endParaRPr lang="zh-CN" altLang="en-US" dirty="0"/>
          </a:p>
        </p:txBody>
      </p:sp>
      <p:sp>
        <p:nvSpPr>
          <p:cNvPr id="3" name="内容占位符 2">
            <a:extLst>
              <a:ext uri="{FF2B5EF4-FFF2-40B4-BE49-F238E27FC236}">
                <a16:creationId xmlns:a16="http://schemas.microsoft.com/office/drawing/2014/main" id="{DD82379F-0D95-473D-A029-9B8AC2172FB4}"/>
              </a:ext>
            </a:extLst>
          </p:cNvPr>
          <p:cNvSpPr>
            <a:spLocks noGrp="1"/>
          </p:cNvSpPr>
          <p:nvPr>
            <p:ph idx="1"/>
          </p:nvPr>
        </p:nvSpPr>
        <p:spPr/>
        <p:txBody>
          <a:bodyPr/>
          <a:lstStyle/>
          <a:p>
            <a:r>
              <a:rPr lang="zh-CN" altLang="en-US" dirty="0"/>
              <a:t>为什么 </a:t>
            </a:r>
            <a:r>
              <a:rPr lang="en-US" altLang="zh-CN" dirty="0"/>
              <a:t>L-IP </a:t>
            </a:r>
            <a:r>
              <a:rPr lang="zh-CN" altLang="en-US" dirty="0"/>
              <a:t>算法编码时间 </a:t>
            </a:r>
            <a:r>
              <a:rPr lang="en-US" altLang="zh-CN" dirty="0"/>
              <a:t>+25% </a:t>
            </a:r>
            <a:r>
              <a:rPr lang="zh-CN" altLang="en-US" dirty="0"/>
              <a:t>但解码时间几乎不变</a:t>
            </a:r>
            <a:endParaRPr lang="en-US" altLang="zh-CN" dirty="0"/>
          </a:p>
          <a:p>
            <a:pPr lvl="1"/>
            <a:r>
              <a:rPr lang="en-US" altLang="zh-CN" dirty="0"/>
              <a:t>L-IP</a:t>
            </a:r>
            <a:r>
              <a:rPr lang="zh-CN" altLang="en-US" dirty="0"/>
              <a:t>算法变动最大的地方是哪里，是预测过程，而预测过程在编码端和解码端占的比重是不同的。在编码端，在做完整的率失真优化的情况下，对任意一个块、任意个一个尺寸层级，都要重复执行</a:t>
            </a:r>
            <a:r>
              <a:rPr lang="en-US" altLang="zh-CN" dirty="0"/>
              <a:t>35</a:t>
            </a:r>
            <a:r>
              <a:rPr lang="zh-CN" altLang="en-US" dirty="0"/>
              <a:t>次，遍历所有的预测模式找出代价最小的一种。也就是说最严重的情况下，在编码端，一个像素点会被预测</a:t>
            </a:r>
            <a:r>
              <a:rPr lang="en-US" altLang="zh-CN" dirty="0"/>
              <a:t>35*4=140</a:t>
            </a:r>
            <a:r>
              <a:rPr lang="zh-CN" altLang="en-US" dirty="0"/>
              <a:t>次，因为有</a:t>
            </a:r>
            <a:r>
              <a:rPr lang="en-US" altLang="zh-CN" dirty="0"/>
              <a:t>4</a:t>
            </a:r>
            <a:r>
              <a:rPr lang="zh-CN" altLang="en-US" dirty="0"/>
              <a:t>个尺寸层级，每一层都要试一遍所以</a:t>
            </a:r>
            <a:r>
              <a:rPr lang="en-US" altLang="zh-CN" dirty="0"/>
              <a:t>*4</a:t>
            </a:r>
            <a:r>
              <a:rPr lang="zh-CN" altLang="en-US" dirty="0"/>
              <a:t>，记住这个数字</a:t>
            </a:r>
            <a:r>
              <a:rPr lang="en-US" altLang="zh-CN" dirty="0"/>
              <a:t>35*4=140</a:t>
            </a:r>
            <a:r>
              <a:rPr lang="zh-CN" altLang="en-US" dirty="0"/>
              <a:t>。而在解码端呢，解码端当然也需要做</a:t>
            </a:r>
            <a:r>
              <a:rPr lang="en-US" altLang="zh-CN" dirty="0"/>
              <a:t>L-IP</a:t>
            </a:r>
            <a:r>
              <a:rPr lang="zh-CN" altLang="en-US" dirty="0"/>
              <a:t>预测，但是他做几次呢，解码端会从码流中收到这个块应该以怎样的尺寸怎样的预测角度去预测，他不用遍历了，他只要照着记录的信息重复</a:t>
            </a:r>
            <a:r>
              <a:rPr lang="en-US" altLang="zh-CN" dirty="0"/>
              <a:t>1</a:t>
            </a:r>
            <a:r>
              <a:rPr lang="zh-CN" altLang="en-US" dirty="0"/>
              <a:t>次预测就完事了。刚才编码是预测</a:t>
            </a:r>
            <a:r>
              <a:rPr lang="en-US" altLang="zh-CN" dirty="0"/>
              <a:t>140</a:t>
            </a:r>
            <a:r>
              <a:rPr lang="zh-CN" altLang="en-US" dirty="0"/>
              <a:t>次，现在解码是预测</a:t>
            </a:r>
            <a:r>
              <a:rPr lang="en-US" altLang="zh-CN" dirty="0"/>
              <a:t>1</a:t>
            </a:r>
            <a:r>
              <a:rPr lang="zh-CN" altLang="en-US" dirty="0"/>
              <a:t>次，预测过程的占比就是差这么大。导致最后编码时间显著增加了</a:t>
            </a:r>
            <a:r>
              <a:rPr lang="en-US" altLang="zh-CN" dirty="0"/>
              <a:t>25%</a:t>
            </a:r>
            <a:r>
              <a:rPr lang="zh-CN" altLang="en-US" dirty="0"/>
              <a:t>，而解码时间只增加了</a:t>
            </a:r>
            <a:r>
              <a:rPr lang="en-US" altLang="zh-CN" dirty="0"/>
              <a:t>3%</a:t>
            </a:r>
            <a:r>
              <a:rPr lang="zh-CN" altLang="en-US" dirty="0"/>
              <a:t>左右。</a:t>
            </a:r>
            <a:endParaRPr lang="en-US" altLang="zh-CN" dirty="0"/>
          </a:p>
          <a:p>
            <a:r>
              <a:rPr lang="zh-CN" altLang="en-US" dirty="0"/>
              <a:t>为什么是</a:t>
            </a:r>
            <a:r>
              <a:rPr lang="en-US" altLang="zh-CN" dirty="0"/>
              <a:t>L</a:t>
            </a:r>
            <a:r>
              <a:rPr lang="zh-CN" altLang="en-US" dirty="0"/>
              <a:t>形不是其他形状</a:t>
            </a:r>
            <a:endParaRPr lang="en-US" altLang="zh-CN" dirty="0"/>
          </a:p>
          <a:p>
            <a:pPr lvl="1"/>
            <a:r>
              <a:rPr lang="zh-CN" altLang="en-US" dirty="0"/>
              <a:t>其实这里有一个非常重要的因素限制了可以考虑的形状。我们回到预测这个过程，预测的基础是要有左侧和上侧的重构点作为参考值才能进行，因为所谓预测就是把参考点投影过去嘛，没有参考点投影啥呢。那这里就有个问题参考点是哪来的，显然参考点是待预测块相邻的其他块内的点嘛，那这里就会引申出一个编码顺序的问题。</a:t>
            </a:r>
            <a:r>
              <a:rPr lang="en-US" altLang="zh-CN" dirty="0"/>
              <a:t>26x</a:t>
            </a:r>
            <a:r>
              <a:rPr lang="zh-CN" altLang="en-US" dirty="0"/>
              <a:t>标准中为了尽可能的让每个块在预测的时候参考点都完整一些，使用了一种嵌套的</a:t>
            </a:r>
            <a:r>
              <a:rPr lang="en-US" altLang="zh-CN" dirty="0"/>
              <a:t>Z</a:t>
            </a:r>
            <a:r>
              <a:rPr lang="zh-CN" altLang="en-US" dirty="0"/>
              <a:t>形编码顺序，就是这样的。看到这基本上也能想到了，我要做新的分块方法，而又尽可能地不动其他模块就要想办法不破坏这种顺序结构。而</a:t>
            </a:r>
            <a:r>
              <a:rPr lang="en-US" altLang="zh-CN" dirty="0"/>
              <a:t>L</a:t>
            </a:r>
            <a:r>
              <a:rPr lang="zh-CN" altLang="en-US"/>
              <a:t>形就比较完美地能兼容原来的处理逻辑。</a:t>
            </a:r>
            <a:endParaRPr lang="zh-CN" altLang="en-US" dirty="0"/>
          </a:p>
        </p:txBody>
      </p:sp>
    </p:spTree>
    <p:extLst>
      <p:ext uri="{BB962C8B-B14F-4D97-AF65-F5344CB8AC3E}">
        <p14:creationId xmlns:p14="http://schemas.microsoft.com/office/powerpoint/2010/main" val="30337450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513AF1FC-2164-4B02-92F6-B379B4B76606}"/>
              </a:ext>
            </a:extLst>
          </p:cNvPr>
          <p:cNvSpPr>
            <a:spLocks noGrp="1"/>
          </p:cNvSpPr>
          <p:nvPr>
            <p:ph type="title"/>
          </p:nvPr>
        </p:nvSpPr>
        <p:spPr/>
        <p:txBody>
          <a:bodyPr>
            <a:normAutofit fontScale="90000"/>
          </a:bodyPr>
          <a:lstStyle/>
          <a:p>
            <a:r>
              <a:rPr lang="en-US" altLang="zh-CN"/>
              <a:t>FPGA </a:t>
            </a:r>
            <a:r>
              <a:rPr lang="zh-CN" altLang="en-US"/>
              <a:t>资源使用情况</a:t>
            </a:r>
          </a:p>
        </p:txBody>
      </p:sp>
      <p:pic>
        <p:nvPicPr>
          <p:cNvPr id="7" name="内容占位符 6">
            <a:extLst>
              <a:ext uri="{FF2B5EF4-FFF2-40B4-BE49-F238E27FC236}">
                <a16:creationId xmlns:a16="http://schemas.microsoft.com/office/drawing/2014/main" id="{6BFDF1A6-285F-4F05-AF03-332825C65E47}"/>
              </a:ext>
            </a:extLst>
          </p:cNvPr>
          <p:cNvPicPr>
            <a:picLocks noGrp="1" noChangeAspect="1"/>
          </p:cNvPicPr>
          <p:nvPr>
            <p:ph idx="1"/>
          </p:nvPr>
        </p:nvPicPr>
        <p:blipFill>
          <a:blip r:embed="rId2"/>
          <a:stretch>
            <a:fillRect/>
          </a:stretch>
        </p:blipFill>
        <p:spPr>
          <a:xfrm>
            <a:off x="3101308" y="600075"/>
            <a:ext cx="2917571" cy="6188075"/>
          </a:xfrm>
        </p:spPr>
      </p:pic>
    </p:spTree>
    <p:extLst>
      <p:ext uri="{BB962C8B-B14F-4D97-AF65-F5344CB8AC3E}">
        <p14:creationId xmlns:p14="http://schemas.microsoft.com/office/powerpoint/2010/main" val="19808822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2020. ICIP. A fast lossless implementation of the intra subpartition mode for VVC </a:t>
            </a:r>
          </a:p>
          <a:p>
            <a:pPr lvl="1"/>
            <a:r>
              <a:rPr lang="zh-CN" altLang="en-US"/>
              <a:t>无损帧内编码的快速编码块划分</a:t>
            </a:r>
            <a:endParaRPr lang="zh-CN" altLang="en-US" dirty="0"/>
          </a:p>
        </p:txBody>
      </p:sp>
      <p:pic>
        <p:nvPicPr>
          <p:cNvPr id="5" name="图片 4">
            <a:extLst>
              <a:ext uri="{FF2B5EF4-FFF2-40B4-BE49-F238E27FC236}">
                <a16:creationId xmlns:a16="http://schemas.microsoft.com/office/drawing/2014/main" id="{1E3624D3-654E-43D1-B0B6-A76D1EECDE54}"/>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800492" y="2768771"/>
            <a:ext cx="3543015" cy="4089229"/>
          </a:xfrm>
          <a:prstGeom prst="rect">
            <a:avLst/>
          </a:prstGeom>
        </p:spPr>
      </p:pic>
    </p:spTree>
    <p:extLst>
      <p:ext uri="{BB962C8B-B14F-4D97-AF65-F5344CB8AC3E}">
        <p14:creationId xmlns:p14="http://schemas.microsoft.com/office/powerpoint/2010/main" val="15723312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2019. TCSVT. Lossless image and intra-frame compression with integer-to-integer DST</a:t>
            </a:r>
          </a:p>
          <a:p>
            <a:pPr lvl="1"/>
            <a:r>
              <a:rPr lang="zh-CN" altLang="en-US"/>
              <a:t>改进无损帧内编码的“变换”过程</a:t>
            </a:r>
            <a:endParaRPr lang="zh-CN" altLang="en-US" dirty="0"/>
          </a:p>
        </p:txBody>
      </p:sp>
      <p:pic>
        <p:nvPicPr>
          <p:cNvPr id="6" name="图片 5">
            <a:extLst>
              <a:ext uri="{FF2B5EF4-FFF2-40B4-BE49-F238E27FC236}">
                <a16:creationId xmlns:a16="http://schemas.microsoft.com/office/drawing/2014/main" id="{DD3C5D02-7292-4C79-857D-43CC8FF5BF6B}"/>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46100" y="3114413"/>
            <a:ext cx="8051800" cy="3143511"/>
          </a:xfrm>
          <a:prstGeom prst="rect">
            <a:avLst/>
          </a:prstGeom>
        </p:spPr>
      </p:pic>
    </p:spTree>
    <p:extLst>
      <p:ext uri="{BB962C8B-B14F-4D97-AF65-F5344CB8AC3E}">
        <p14:creationId xmlns:p14="http://schemas.microsoft.com/office/powerpoint/2010/main" val="7704881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2016. TIP. Piecewise mapping in HEVC lossless intra-prediction coding</a:t>
            </a:r>
          </a:p>
          <a:p>
            <a:pPr lvl="1"/>
            <a:r>
              <a:rPr lang="zh-CN" altLang="en-US"/>
              <a:t>通过映射降低无损帧内编码的系数能量</a:t>
            </a:r>
            <a:endParaRPr lang="zh-CN" altLang="en-US" dirty="0"/>
          </a:p>
        </p:txBody>
      </p:sp>
      <p:grpSp>
        <p:nvGrpSpPr>
          <p:cNvPr id="4" name="组合 3">
            <a:extLst>
              <a:ext uri="{FF2B5EF4-FFF2-40B4-BE49-F238E27FC236}">
                <a16:creationId xmlns:a16="http://schemas.microsoft.com/office/drawing/2014/main" id="{47DA7FB1-565A-4932-8515-FA2EB9A41B91}"/>
              </a:ext>
            </a:extLst>
          </p:cNvPr>
          <p:cNvGrpSpPr/>
          <p:nvPr/>
        </p:nvGrpSpPr>
        <p:grpSpPr>
          <a:xfrm>
            <a:off x="143196" y="2505516"/>
            <a:ext cx="8681261" cy="3533333"/>
            <a:chOff x="143196" y="2505516"/>
            <a:chExt cx="8681261" cy="3533333"/>
          </a:xfrm>
        </p:grpSpPr>
        <p:pic>
          <p:nvPicPr>
            <p:cNvPr id="6" name="图片 5">
              <a:extLst>
                <a:ext uri="{FF2B5EF4-FFF2-40B4-BE49-F238E27FC236}">
                  <a16:creationId xmlns:a16="http://schemas.microsoft.com/office/drawing/2014/main" id="{BE8117C9-D735-46F1-AFF9-8AC10FCCFB37}"/>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43196" y="2943418"/>
              <a:ext cx="4142857" cy="3085714"/>
            </a:xfrm>
            <a:prstGeom prst="rect">
              <a:avLst/>
            </a:prstGeom>
          </p:spPr>
        </p:pic>
        <p:pic>
          <p:nvPicPr>
            <p:cNvPr id="8" name="图片 7">
              <a:extLst>
                <a:ext uri="{FF2B5EF4-FFF2-40B4-BE49-F238E27FC236}">
                  <a16:creationId xmlns:a16="http://schemas.microsoft.com/office/drawing/2014/main" id="{45BE5DF8-F009-4B60-B3E4-1C1FCFFF669B}"/>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4586362" y="2505516"/>
              <a:ext cx="4238095" cy="3533333"/>
            </a:xfrm>
            <a:prstGeom prst="rect">
              <a:avLst/>
            </a:prstGeom>
          </p:spPr>
        </p:pic>
      </p:grpSp>
    </p:spTree>
    <p:extLst>
      <p:ext uri="{BB962C8B-B14F-4D97-AF65-F5344CB8AC3E}">
        <p14:creationId xmlns:p14="http://schemas.microsoft.com/office/powerpoint/2010/main" val="28371999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2015. TCSVT. A low-complexity embedded compression codec design with rate control for high-definition video</a:t>
            </a:r>
          </a:p>
          <a:p>
            <a:pPr lvl="1"/>
            <a:r>
              <a:rPr lang="zh-CN" altLang="en-US"/>
              <a:t>嵌入式低功耗帧内视频编码器</a:t>
            </a:r>
            <a:endParaRPr lang="zh-CN" altLang="en-US" dirty="0"/>
          </a:p>
        </p:txBody>
      </p:sp>
      <p:pic>
        <p:nvPicPr>
          <p:cNvPr id="5" name="图片 4">
            <a:extLst>
              <a:ext uri="{FF2B5EF4-FFF2-40B4-BE49-F238E27FC236}">
                <a16:creationId xmlns:a16="http://schemas.microsoft.com/office/drawing/2014/main" id="{B2F605F1-173E-4077-9F08-FAC9084C6A76}"/>
              </a:ext>
            </a:extLst>
          </p:cNvPr>
          <p:cNvPicPr>
            <a:picLocks noChangeAspect="1"/>
          </p:cNvPicPr>
          <p:nvPr/>
        </p:nvPicPr>
        <p:blipFill>
          <a:blip r:embed="rId3"/>
          <a:stretch>
            <a:fillRect/>
          </a:stretch>
        </p:blipFill>
        <p:spPr>
          <a:xfrm>
            <a:off x="1634458" y="2835815"/>
            <a:ext cx="5875084" cy="3422109"/>
          </a:xfrm>
          <a:prstGeom prst="rect">
            <a:avLst/>
          </a:prstGeom>
        </p:spPr>
      </p:pic>
    </p:spTree>
    <p:extLst>
      <p:ext uri="{BB962C8B-B14F-4D97-AF65-F5344CB8AC3E}">
        <p14:creationId xmlns:p14="http://schemas.microsoft.com/office/powerpoint/2010/main" val="4279335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研究背景、意义</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normAutofit/>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帧内编码</a:t>
            </a:r>
            <a:r>
              <a:rPr lang="zh-CN" altLang="en-US"/>
              <a:t>算法优化及硬件实现</a:t>
            </a:r>
            <a:endParaRPr lang="en-US" altLang="zh-CN"/>
          </a:p>
          <a:p>
            <a:pPr lvl="1"/>
            <a:r>
              <a:rPr lang="zh-CN" altLang="en-US" sz="1800" b="1">
                <a:solidFill>
                  <a:srgbClr val="00B050"/>
                </a:solidFill>
              </a:rPr>
              <a:t>无损</a:t>
            </a:r>
            <a:endParaRPr lang="en-US" altLang="zh-CN" sz="1800" b="1">
              <a:solidFill>
                <a:srgbClr val="00B050"/>
              </a:solidFill>
            </a:endParaRPr>
          </a:p>
          <a:p>
            <a:pPr marL="914400" lvl="2" indent="0">
              <a:buNone/>
            </a:pPr>
            <a:r>
              <a:rPr lang="zh-CN" altLang="en-US"/>
              <a:t>传感器分辨率持续上升、存储价格下降</a:t>
            </a:r>
            <a:endParaRPr lang="en-US" altLang="zh-CN"/>
          </a:p>
          <a:p>
            <a:pPr marL="914400" lvl="2" indent="0">
              <a:buNone/>
            </a:pPr>
            <a:r>
              <a:rPr lang="zh-CN" altLang="en-US"/>
              <a:t>特定领域必须使用无损</a:t>
            </a:r>
            <a:endParaRPr lang="en-US" altLang="zh-CN"/>
          </a:p>
        </p:txBody>
      </p:sp>
      <p:grpSp>
        <p:nvGrpSpPr>
          <p:cNvPr id="4" name="组合 3">
            <a:extLst>
              <a:ext uri="{FF2B5EF4-FFF2-40B4-BE49-F238E27FC236}">
                <a16:creationId xmlns:a16="http://schemas.microsoft.com/office/drawing/2014/main" id="{85884FDF-C852-48D7-83E5-94D4D9A41A55}"/>
              </a:ext>
            </a:extLst>
          </p:cNvPr>
          <p:cNvGrpSpPr/>
          <p:nvPr/>
        </p:nvGrpSpPr>
        <p:grpSpPr>
          <a:xfrm>
            <a:off x="-1" y="3642479"/>
            <a:ext cx="9144000" cy="2203600"/>
            <a:chOff x="-1" y="3642479"/>
            <a:chExt cx="9144000" cy="2203600"/>
          </a:xfrm>
        </p:grpSpPr>
        <p:pic>
          <p:nvPicPr>
            <p:cNvPr id="3074" name="Picture 2" descr="Huawei Mate 30 Pro จะมาพร้อมเซ็นเซอร์กล้อง 40 ล้านพิกเซล 2 ตัว พร้อมฟีเจอร์ Cine Lens">
              <a:extLst>
                <a:ext uri="{FF2B5EF4-FFF2-40B4-BE49-F238E27FC236}">
                  <a16:creationId xmlns:a16="http://schemas.microsoft.com/office/drawing/2014/main" id="{FEEF160A-AD2C-4FC5-A5A5-B00B16E1B8E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00" t="11378" r="43600" b="18222"/>
            <a:stretch/>
          </p:blipFill>
          <p:spPr bwMode="auto">
            <a:xfrm>
              <a:off x="-1" y="3642783"/>
              <a:ext cx="3302616" cy="220174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人工智能更好应用于医学影像的四个要点_临床">
              <a:extLst>
                <a:ext uri="{FF2B5EF4-FFF2-40B4-BE49-F238E27FC236}">
                  <a16:creationId xmlns:a16="http://schemas.microsoft.com/office/drawing/2014/main" id="{0C8D72BC-1CD4-4F65-B46D-614C1D3F4C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4291" y="3642479"/>
              <a:ext cx="3779708" cy="220209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指尖上的密码——指纹识别-科普中国">
              <a:extLst>
                <a:ext uri="{FF2B5EF4-FFF2-40B4-BE49-F238E27FC236}">
                  <a16:creationId xmlns:a16="http://schemas.microsoft.com/office/drawing/2014/main" id="{B5588BBF-0542-4B9D-9FDC-7D850B1E528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965" r="26179"/>
            <a:stretch/>
          </p:blipFill>
          <p:spPr bwMode="auto">
            <a:xfrm>
              <a:off x="3558773" y="3643842"/>
              <a:ext cx="1549361" cy="220223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44231898"/>
      </p:ext>
    </p:extLst>
  </p:cSld>
  <p:clrMapOvr>
    <a:masterClrMapping/>
  </p:clrMapOvr>
  <mc:AlternateContent xmlns:mc="http://schemas.openxmlformats.org/markup-compatibility/2006">
    <mc:Choice xmlns:p14="http://schemas.microsoft.com/office/powerpoint/2010/main" Requires="p14">
      <p:transition spd="slow" p14:dur="2000" advTm="30855"/>
    </mc:Choice>
    <mc:Fallback>
      <p:transition spd="slow" advTm="30855"/>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研究背景、意义</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帧内编码</a:t>
            </a:r>
            <a:r>
              <a:rPr lang="zh-CN" altLang="en-US"/>
              <a:t>算法优化及硬件实现</a:t>
            </a:r>
            <a:endParaRPr lang="en-US" altLang="zh-CN"/>
          </a:p>
          <a:p>
            <a:pPr lvl="1"/>
            <a:r>
              <a:rPr lang="zh-CN" altLang="en-US" sz="1800" b="1">
                <a:solidFill>
                  <a:srgbClr val="FFC000"/>
                </a:solidFill>
              </a:rPr>
              <a:t>帧内编码</a:t>
            </a:r>
            <a:endParaRPr lang="en-US" altLang="zh-CN" sz="1800" b="1">
              <a:solidFill>
                <a:srgbClr val="FFC000"/>
              </a:solidFill>
            </a:endParaRPr>
          </a:p>
          <a:p>
            <a:pPr marL="914400" lvl="2" indent="0">
              <a:buNone/>
            </a:pPr>
            <a:r>
              <a:rPr lang="zh-CN" altLang="en-US"/>
              <a:t>低功耗</a:t>
            </a:r>
            <a:endParaRPr lang="en-US" altLang="zh-CN"/>
          </a:p>
          <a:p>
            <a:pPr marL="914400" lvl="2" indent="0">
              <a:buNone/>
            </a:pPr>
            <a:r>
              <a:rPr lang="zh-CN" altLang="en-US"/>
              <a:t>关键帧仅使用帧内编码，间接整个编码序列</a:t>
            </a:r>
          </a:p>
        </p:txBody>
      </p:sp>
      <p:grpSp>
        <p:nvGrpSpPr>
          <p:cNvPr id="11" name="组合 10">
            <a:extLst>
              <a:ext uri="{FF2B5EF4-FFF2-40B4-BE49-F238E27FC236}">
                <a16:creationId xmlns:a16="http://schemas.microsoft.com/office/drawing/2014/main" id="{6A72E6AB-FCF3-4996-B28E-66489DBE3888}"/>
              </a:ext>
            </a:extLst>
          </p:cNvPr>
          <p:cNvGrpSpPr/>
          <p:nvPr/>
        </p:nvGrpSpPr>
        <p:grpSpPr>
          <a:xfrm>
            <a:off x="633284" y="3255666"/>
            <a:ext cx="7877431" cy="3002258"/>
            <a:chOff x="1132369" y="3310266"/>
            <a:chExt cx="6869191" cy="2617996"/>
          </a:xfrm>
        </p:grpSpPr>
        <p:pic>
          <p:nvPicPr>
            <p:cNvPr id="2050" name="Picture 2" descr="视频帧名词解释- WebRTC 学习指南">
              <a:extLst>
                <a:ext uri="{FF2B5EF4-FFF2-40B4-BE49-F238E27FC236}">
                  <a16:creationId xmlns:a16="http://schemas.microsoft.com/office/drawing/2014/main" id="{A9AF7E4D-064B-4CC9-80C8-77425607F32B}"/>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b="63512"/>
            <a:stretch/>
          </p:blipFill>
          <p:spPr bwMode="auto">
            <a:xfrm>
              <a:off x="2631480" y="3310266"/>
              <a:ext cx="5370080" cy="1203902"/>
            </a:xfrm>
            <a:prstGeom prst="rect">
              <a:avLst/>
            </a:prstGeom>
            <a:noFill/>
            <a:extLst>
              <a:ext uri="{909E8E84-426E-40DD-AFC4-6F175D3DCCD1}">
                <a14:hiddenFill xmlns:a14="http://schemas.microsoft.com/office/drawing/2010/main">
                  <a:solidFill>
                    <a:srgbClr val="FFFFFF"/>
                  </a:solidFill>
                </a14:hiddenFill>
              </a:ext>
            </a:extLst>
          </p:spPr>
        </p:pic>
        <p:sp>
          <p:nvSpPr>
            <p:cNvPr id="4" name="箭头: 右 3">
              <a:extLst>
                <a:ext uri="{FF2B5EF4-FFF2-40B4-BE49-F238E27FC236}">
                  <a16:creationId xmlns:a16="http://schemas.microsoft.com/office/drawing/2014/main" id="{2D56833B-C8A5-4A3B-BF7F-76B6FBAF7476}"/>
                </a:ext>
              </a:extLst>
            </p:cNvPr>
            <p:cNvSpPr/>
            <p:nvPr/>
          </p:nvSpPr>
          <p:spPr>
            <a:xfrm>
              <a:off x="2016993" y="3788103"/>
              <a:ext cx="614487" cy="2582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F6F39ECA-B0E9-4D79-AF5D-C36EA1938369}"/>
                </a:ext>
              </a:extLst>
            </p:cNvPr>
            <p:cNvSpPr txBox="1"/>
            <p:nvPr/>
          </p:nvSpPr>
          <p:spPr>
            <a:xfrm>
              <a:off x="1132370" y="3529064"/>
              <a:ext cx="1035945" cy="345315"/>
            </a:xfrm>
            <a:prstGeom prst="rect">
              <a:avLst/>
            </a:prstGeom>
            <a:noFill/>
          </p:spPr>
          <p:txBody>
            <a:bodyPr wrap="none" rtlCol="0">
              <a:spAutoFit/>
            </a:bodyPr>
            <a:lstStyle/>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原始序列</a:t>
              </a:r>
            </a:p>
          </p:txBody>
        </p:sp>
        <p:sp>
          <p:nvSpPr>
            <p:cNvPr id="9" name="文本框 8">
              <a:extLst>
                <a:ext uri="{FF2B5EF4-FFF2-40B4-BE49-F238E27FC236}">
                  <a16:creationId xmlns:a16="http://schemas.microsoft.com/office/drawing/2014/main" id="{14E3376A-A0A5-4EC5-AFFE-B1A2FC713CE9}"/>
                </a:ext>
              </a:extLst>
            </p:cNvPr>
            <p:cNvSpPr txBox="1"/>
            <p:nvPr/>
          </p:nvSpPr>
          <p:spPr>
            <a:xfrm>
              <a:off x="1132369" y="4514168"/>
              <a:ext cx="1035945" cy="604301"/>
            </a:xfrm>
            <a:prstGeom prst="rect">
              <a:avLst/>
            </a:prstGeom>
            <a:noFill/>
          </p:spPr>
          <p:txBody>
            <a:bodyPr wrap="none" rtlCol="0">
              <a:spAutoFit/>
            </a:bodyPr>
            <a:lstStyle/>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关键帧</a:t>
              </a:r>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帧内编码</a:t>
              </a:r>
            </a:p>
          </p:txBody>
        </p:sp>
        <p:pic>
          <p:nvPicPr>
            <p:cNvPr id="12" name="Picture 2" descr="视频帧名词解释- WebRTC 学习指南">
              <a:extLst>
                <a:ext uri="{FF2B5EF4-FFF2-40B4-BE49-F238E27FC236}">
                  <a16:creationId xmlns:a16="http://schemas.microsoft.com/office/drawing/2014/main" id="{028B1C06-7833-40AE-8DF2-40F0D8A0C7BA}"/>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52850" b="10662"/>
            <a:stretch/>
          </p:blipFill>
          <p:spPr bwMode="auto">
            <a:xfrm>
              <a:off x="2631480" y="4724359"/>
              <a:ext cx="5370080" cy="1203903"/>
            </a:xfrm>
            <a:prstGeom prst="rect">
              <a:avLst/>
            </a:prstGeom>
            <a:noFill/>
            <a:extLst>
              <a:ext uri="{909E8E84-426E-40DD-AFC4-6F175D3DCCD1}">
                <a14:hiddenFill xmlns:a14="http://schemas.microsoft.com/office/drawing/2010/main">
                  <a:solidFill>
                    <a:srgbClr val="FFFFFF"/>
                  </a:solidFill>
                </a14:hiddenFill>
              </a:ext>
            </a:extLst>
          </p:spPr>
        </p:pic>
        <p:sp>
          <p:nvSpPr>
            <p:cNvPr id="8" name="箭头: 右 7">
              <a:extLst>
                <a:ext uri="{FF2B5EF4-FFF2-40B4-BE49-F238E27FC236}">
                  <a16:creationId xmlns:a16="http://schemas.microsoft.com/office/drawing/2014/main" id="{77975200-C4B2-44F8-BAC8-FAD8837223AC}"/>
                </a:ext>
              </a:extLst>
            </p:cNvPr>
            <p:cNvSpPr/>
            <p:nvPr/>
          </p:nvSpPr>
          <p:spPr>
            <a:xfrm rot="1305486">
              <a:off x="2042203" y="4773669"/>
              <a:ext cx="923984" cy="2582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1101148"/>
      </p:ext>
    </p:extLst>
  </p:cSld>
  <p:clrMapOvr>
    <a:masterClrMapping/>
  </p:clrMapOvr>
  <mc:AlternateContent xmlns:mc="http://schemas.openxmlformats.org/markup-compatibility/2006">
    <mc:Choice xmlns:p14="http://schemas.microsoft.com/office/powerpoint/2010/main" Requires="p14">
      <p:transition spd="slow" p14:dur="2000" advTm="18983"/>
    </mc:Choice>
    <mc:Fallback>
      <p:transition spd="slow" advTm="18983"/>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C23A1CF-AE5F-4B60-922A-DCAD734B2EAF}"/>
              </a:ext>
            </a:extLst>
          </p:cNvPr>
          <p:cNvSpPr>
            <a:spLocks noGrp="1"/>
          </p:cNvSpPr>
          <p:nvPr>
            <p:ph type="ctrTitle"/>
          </p:nvPr>
        </p:nvSpPr>
        <p:spPr/>
        <p:txBody>
          <a:bodyPr/>
          <a:lstStyle/>
          <a:p>
            <a:r>
              <a:rPr lang="en-US" altLang="zh-CN"/>
              <a:t>2. </a:t>
            </a:r>
            <a:r>
              <a:rPr lang="zh-CN" altLang="en-US"/>
              <a:t>研究现状</a:t>
            </a:r>
          </a:p>
        </p:txBody>
      </p:sp>
    </p:spTree>
    <p:extLst>
      <p:ext uri="{BB962C8B-B14F-4D97-AF65-F5344CB8AC3E}">
        <p14:creationId xmlns:p14="http://schemas.microsoft.com/office/powerpoint/2010/main" val="148724907"/>
      </p:ext>
    </p:extLst>
  </p:cSld>
  <p:clrMapOvr>
    <a:masterClrMapping/>
  </p:clrMapOvr>
  <mc:AlternateContent xmlns:mc="http://schemas.openxmlformats.org/markup-compatibility/2006">
    <mc:Choice xmlns:p14="http://schemas.microsoft.com/office/powerpoint/2010/main" Requires="p14">
      <p:transition spd="slow" p14:dur="2000" advTm="2759"/>
    </mc:Choice>
    <mc:Fallback>
      <p:transition spd="slow" advTm="2759"/>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normAutofit/>
          </a:bodyPr>
          <a:lstStyle/>
          <a:p>
            <a:r>
              <a:rPr lang="en-US" altLang="zh-CN" sz="1600"/>
              <a:t>TCSVT. Lossless image and intra-frame compression with integer-to-integer DST</a:t>
            </a:r>
          </a:p>
          <a:p>
            <a:pPr lvl="1"/>
            <a:r>
              <a:rPr lang="zh-CN" altLang="en-US"/>
              <a:t>改进无损帧内编码的“变换”过程</a:t>
            </a:r>
            <a:endParaRPr lang="en-US" altLang="zh-CN"/>
          </a:p>
          <a:p>
            <a:pPr lvl="1"/>
            <a:endParaRPr lang="en-US" altLang="zh-CN"/>
          </a:p>
          <a:p>
            <a:r>
              <a:rPr lang="en-US" altLang="zh-CN" sz="1600"/>
              <a:t>ICIP. A fast lossless implementation of the intra subpartition mode for VVC </a:t>
            </a:r>
          </a:p>
          <a:p>
            <a:pPr lvl="1"/>
            <a:r>
              <a:rPr lang="zh-CN" altLang="en-US"/>
              <a:t>无损帧内编码的快速编码块划分</a:t>
            </a:r>
            <a:endParaRPr lang="en-US" altLang="zh-CN"/>
          </a:p>
          <a:p>
            <a:pPr lvl="1"/>
            <a:endParaRPr lang="zh-CN" altLang="en-US"/>
          </a:p>
          <a:p>
            <a:r>
              <a:rPr lang="en-US" altLang="zh-CN" sz="1600"/>
              <a:t>TIP. Piecewise mapping in HEVC lossless intra-prediction coding</a:t>
            </a:r>
          </a:p>
          <a:p>
            <a:pPr lvl="1"/>
            <a:r>
              <a:rPr lang="zh-CN" altLang="en-US"/>
              <a:t>通过映射降低无损帧内编码的系数能量</a:t>
            </a:r>
            <a:endParaRPr lang="en-US" altLang="zh-CN"/>
          </a:p>
          <a:p>
            <a:pPr lvl="1"/>
            <a:endParaRPr lang="zh-CN" altLang="en-US"/>
          </a:p>
          <a:p>
            <a:r>
              <a:rPr lang="en-US" altLang="zh-CN" sz="1600"/>
              <a:t>TCSVT. A low-complexity embedded compression codec design with rate control for high-definition video</a:t>
            </a:r>
          </a:p>
          <a:p>
            <a:pPr lvl="1"/>
            <a:r>
              <a:rPr lang="zh-CN" altLang="en-US"/>
              <a:t>嵌入式低功耗帧内视频编码器</a:t>
            </a:r>
          </a:p>
          <a:p>
            <a:pPr lvl="1"/>
            <a:endParaRPr lang="zh-CN" altLang="en-US" dirty="0"/>
          </a:p>
        </p:txBody>
      </p:sp>
    </p:spTree>
    <p:extLst>
      <p:ext uri="{BB962C8B-B14F-4D97-AF65-F5344CB8AC3E}">
        <p14:creationId xmlns:p14="http://schemas.microsoft.com/office/powerpoint/2010/main" val="1526887279"/>
      </p:ext>
    </p:extLst>
  </p:cSld>
  <p:clrMapOvr>
    <a:masterClrMapping/>
  </p:clrMapOvr>
  <mc:AlternateContent xmlns:mc="http://schemas.openxmlformats.org/markup-compatibility/2006">
    <mc:Choice xmlns:p14="http://schemas.microsoft.com/office/powerpoint/2010/main" Requires="p14">
      <p:transition spd="slow" p14:dur="2000" advTm="27167"/>
    </mc:Choice>
    <mc:Fallback>
      <p:transition spd="slow" advTm="2716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C23A1CF-AE5F-4B60-922A-DCAD734B2EAF}"/>
              </a:ext>
            </a:extLst>
          </p:cNvPr>
          <p:cNvSpPr>
            <a:spLocks noGrp="1"/>
          </p:cNvSpPr>
          <p:nvPr>
            <p:ph type="ctrTitle"/>
          </p:nvPr>
        </p:nvSpPr>
        <p:spPr/>
        <p:txBody>
          <a:bodyPr/>
          <a:lstStyle/>
          <a:p>
            <a:r>
              <a:rPr lang="en-US" altLang="zh-CN"/>
              <a:t>3. </a:t>
            </a:r>
            <a:r>
              <a:rPr lang="zh-CN" altLang="en-US"/>
              <a:t>课题主要工作</a:t>
            </a:r>
          </a:p>
        </p:txBody>
      </p:sp>
    </p:spTree>
    <p:extLst>
      <p:ext uri="{BB962C8B-B14F-4D97-AF65-F5344CB8AC3E}">
        <p14:creationId xmlns:p14="http://schemas.microsoft.com/office/powerpoint/2010/main" val="2540342477"/>
      </p:ext>
    </p:extLst>
  </p:cSld>
  <p:clrMapOvr>
    <a:masterClrMapping/>
  </p:clrMapOvr>
  <mc:AlternateContent xmlns:mc="http://schemas.openxmlformats.org/markup-compatibility/2006">
    <mc:Choice xmlns:p14="http://schemas.microsoft.com/office/powerpoint/2010/main" Requires="p14">
      <p:transition spd="slow" p14:dur="2000" advTm="2808"/>
    </mc:Choice>
    <mc:Fallback>
      <p:transition spd="slow" advTm="280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12232CA5-AE72-4690-BF3D-1776093F1724}"/>
              </a:ext>
            </a:extLst>
          </p:cNvPr>
          <p:cNvSpPr>
            <a:spLocks noGrp="1"/>
          </p:cNvSpPr>
          <p:nvPr>
            <p:ph type="body" idx="1"/>
          </p:nvPr>
        </p:nvSpPr>
        <p:spPr/>
        <p:txBody>
          <a:bodyPr/>
          <a:lstStyle/>
          <a:p>
            <a:r>
              <a:rPr lang="zh-CN" altLang="en-US" sz="2400" b="1"/>
              <a:t>软件算法创新</a:t>
            </a:r>
            <a:endParaRPr lang="en-US" altLang="zh-CN" sz="2400" b="1"/>
          </a:p>
        </p:txBody>
      </p:sp>
      <p:sp>
        <p:nvSpPr>
          <p:cNvPr id="3" name="内容占位符 2">
            <a:extLst>
              <a:ext uri="{FF2B5EF4-FFF2-40B4-BE49-F238E27FC236}">
                <a16:creationId xmlns:a16="http://schemas.microsoft.com/office/drawing/2014/main" id="{9E533BF2-151D-4464-A32E-F0C272C3B6AA}"/>
              </a:ext>
            </a:extLst>
          </p:cNvPr>
          <p:cNvSpPr>
            <a:spLocks noGrp="1"/>
          </p:cNvSpPr>
          <p:nvPr>
            <p:ph sz="half" idx="2"/>
          </p:nvPr>
        </p:nvSpPr>
        <p:spPr/>
        <p:txBody>
          <a:bodyPr>
            <a:normAutofit/>
          </a:bodyPr>
          <a:lstStyle/>
          <a:p>
            <a:r>
              <a:rPr lang="en-US" altLang="zh-CN"/>
              <a:t>L</a:t>
            </a:r>
            <a:r>
              <a:rPr lang="zh-CN" altLang="en-US"/>
              <a:t>形迭代预测算法 </a:t>
            </a:r>
            <a:r>
              <a:rPr lang="en-US" altLang="zh-CN"/>
              <a:t>(L-IP)</a:t>
            </a:r>
          </a:p>
          <a:p>
            <a:pPr marL="457200" lvl="1" indent="0">
              <a:buNone/>
            </a:pPr>
            <a:r>
              <a:rPr lang="en-US" altLang="zh-CN" sz="1400"/>
              <a:t>L</a:t>
            </a:r>
            <a:r>
              <a:rPr lang="zh-CN" altLang="en-US" sz="1400"/>
              <a:t>形迭代预测，提高预测精度</a:t>
            </a:r>
            <a:endParaRPr lang="en-US" altLang="zh-CN" sz="1400"/>
          </a:p>
          <a:p>
            <a:r>
              <a:rPr lang="en-US" altLang="zh-CN"/>
              <a:t>L</a:t>
            </a:r>
            <a:r>
              <a:rPr lang="zh-CN" altLang="en-US"/>
              <a:t>形编码块划分算法 </a:t>
            </a:r>
            <a:r>
              <a:rPr lang="en-US" altLang="zh-CN"/>
              <a:t>(L-BP)</a:t>
            </a:r>
            <a:endParaRPr lang="en-US" altLang="zh-CN" dirty="0"/>
          </a:p>
          <a:p>
            <a:pPr marL="457200" lvl="1" indent="0">
              <a:buNone/>
            </a:pPr>
            <a:r>
              <a:rPr lang="en-US" altLang="zh-CN" sz="1400"/>
              <a:t>L</a:t>
            </a:r>
            <a:r>
              <a:rPr lang="zh-CN" altLang="en-US" sz="1400"/>
              <a:t>形编码块划分，分块更加灵活</a:t>
            </a:r>
            <a:endParaRPr lang="en-US" altLang="zh-CN" sz="1400"/>
          </a:p>
          <a:p>
            <a:r>
              <a:rPr lang="zh-CN" altLang="en-US"/>
              <a:t>残差中值边缘检测算法 </a:t>
            </a:r>
            <a:r>
              <a:rPr lang="en-US" altLang="zh-CN"/>
              <a:t>(R-MED)</a:t>
            </a:r>
          </a:p>
          <a:p>
            <a:pPr marL="457200" lvl="1" indent="0">
              <a:buNone/>
            </a:pPr>
            <a:r>
              <a:rPr lang="zh-CN" altLang="en-US" sz="1400"/>
              <a:t>利用边缘检测，降低残差能量</a:t>
            </a:r>
            <a:endParaRPr lang="en-US" altLang="zh-CN" sz="1400"/>
          </a:p>
          <a:p>
            <a:r>
              <a:rPr lang="zh-CN" altLang="en-US"/>
              <a:t>联合算法 </a:t>
            </a:r>
            <a:r>
              <a:rPr lang="en-US" altLang="zh-CN"/>
              <a:t>(L-BPIP)</a:t>
            </a:r>
            <a:endParaRPr lang="en-US" altLang="zh-CN" sz="1400" dirty="0"/>
          </a:p>
        </p:txBody>
      </p:sp>
      <p:sp>
        <p:nvSpPr>
          <p:cNvPr id="8" name="文本占位符 7">
            <a:extLst>
              <a:ext uri="{FF2B5EF4-FFF2-40B4-BE49-F238E27FC236}">
                <a16:creationId xmlns:a16="http://schemas.microsoft.com/office/drawing/2014/main" id="{FDC97D9C-D8D5-4B79-9DB6-B081F86D6C79}"/>
              </a:ext>
            </a:extLst>
          </p:cNvPr>
          <p:cNvSpPr>
            <a:spLocks noGrp="1"/>
          </p:cNvSpPr>
          <p:nvPr>
            <p:ph type="body" sz="quarter" idx="3"/>
          </p:nvPr>
        </p:nvSpPr>
        <p:spPr/>
        <p:txBody>
          <a:bodyPr/>
          <a:lstStyle/>
          <a:p>
            <a:r>
              <a:rPr lang="zh-CN" altLang="en-US" sz="2400" b="1"/>
              <a:t>硬件实现</a:t>
            </a:r>
            <a:endParaRPr lang="en-US" altLang="zh-CN" sz="2400" b="1"/>
          </a:p>
        </p:txBody>
      </p:sp>
      <p:sp>
        <p:nvSpPr>
          <p:cNvPr id="9" name="内容占位符 8">
            <a:extLst>
              <a:ext uri="{FF2B5EF4-FFF2-40B4-BE49-F238E27FC236}">
                <a16:creationId xmlns:a16="http://schemas.microsoft.com/office/drawing/2014/main" id="{D90E5C8D-12DC-4148-813A-80A6D49AA74D}"/>
              </a:ext>
            </a:extLst>
          </p:cNvPr>
          <p:cNvSpPr>
            <a:spLocks noGrp="1"/>
          </p:cNvSpPr>
          <p:nvPr>
            <p:ph sz="quarter" idx="4"/>
          </p:nvPr>
        </p:nvSpPr>
        <p:spPr/>
        <p:txBody>
          <a:bodyPr/>
          <a:lstStyle/>
          <a:p>
            <a:r>
              <a:rPr lang="en-US" altLang="zh-CN"/>
              <a:t>H.265 </a:t>
            </a:r>
            <a:r>
              <a:rPr lang="zh-CN" altLang="en-US"/>
              <a:t>硬件编码器</a:t>
            </a:r>
            <a:endParaRPr lang="en-US" altLang="zh-CN"/>
          </a:p>
          <a:p>
            <a:pPr marL="457200" lvl="1" indent="0">
              <a:buNone/>
            </a:pPr>
            <a:r>
              <a:rPr lang="zh-CN" altLang="en-US" sz="1400"/>
              <a:t>将所提算法硬件实现</a:t>
            </a:r>
            <a:endParaRPr lang="en-US" altLang="zh-CN" sz="1400"/>
          </a:p>
          <a:p>
            <a:r>
              <a:rPr lang="en-US" altLang="zh-CN"/>
              <a:t>FPGA </a:t>
            </a:r>
            <a:r>
              <a:rPr lang="zh-CN" altLang="en-US"/>
              <a:t>原型验证平台</a:t>
            </a:r>
            <a:endParaRPr lang="en-US" altLang="zh-CN"/>
          </a:p>
          <a:p>
            <a:pPr marL="457200" lvl="1" indent="0">
              <a:buNone/>
            </a:pPr>
            <a:r>
              <a:rPr lang="zh-CN" altLang="en-US" sz="1400"/>
              <a:t>将编码器映射到 </a:t>
            </a:r>
            <a:r>
              <a:rPr lang="en-US" altLang="zh-CN" sz="1400"/>
              <a:t>FPGA</a:t>
            </a:r>
          </a:p>
          <a:p>
            <a:pPr marL="457200" lvl="1" indent="0">
              <a:buNone/>
            </a:pPr>
            <a:r>
              <a:rPr lang="zh-CN" altLang="en-US" sz="1400"/>
              <a:t>实时编码验证</a:t>
            </a:r>
            <a:endParaRPr lang="en-US" altLang="zh-CN" sz="1400"/>
          </a:p>
          <a:p>
            <a:endParaRPr lang="zh-CN" altLang="en-US"/>
          </a:p>
        </p:txBody>
      </p:sp>
      <p:sp>
        <p:nvSpPr>
          <p:cNvPr id="2" name="标题 1">
            <a:extLst>
              <a:ext uri="{FF2B5EF4-FFF2-40B4-BE49-F238E27FC236}">
                <a16:creationId xmlns:a16="http://schemas.microsoft.com/office/drawing/2014/main" id="{38388FB6-117E-4C09-A9A0-4BE685CD4466}"/>
              </a:ext>
            </a:extLst>
          </p:cNvPr>
          <p:cNvSpPr>
            <a:spLocks noGrp="1"/>
          </p:cNvSpPr>
          <p:nvPr>
            <p:ph type="title"/>
          </p:nvPr>
        </p:nvSpPr>
        <p:spPr/>
        <p:txBody>
          <a:bodyPr>
            <a:normAutofit fontScale="90000"/>
          </a:bodyPr>
          <a:lstStyle/>
          <a:p>
            <a:r>
              <a:rPr lang="zh-CN" altLang="en-US" dirty="0"/>
              <a:t>主要工作</a:t>
            </a:r>
          </a:p>
        </p:txBody>
      </p:sp>
    </p:spTree>
    <p:extLst>
      <p:ext uri="{BB962C8B-B14F-4D97-AF65-F5344CB8AC3E}">
        <p14:creationId xmlns:p14="http://schemas.microsoft.com/office/powerpoint/2010/main" val="917026442"/>
      </p:ext>
    </p:extLst>
  </p:cSld>
  <p:clrMapOvr>
    <a:masterClrMapping/>
  </p:clrMapOvr>
  <mc:AlternateContent xmlns:mc="http://schemas.openxmlformats.org/markup-compatibility/2006">
    <mc:Choice xmlns:p14="http://schemas.microsoft.com/office/powerpoint/2010/main" Requires="p14">
      <p:transition spd="slow" p14:dur="2000" advTm="38495"/>
    </mc:Choice>
    <mc:Fallback>
      <p:transition spd="slow" advTm="38495"/>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43.3|1.1|1.8|0.6|1.1"/>
</p:tagLst>
</file>

<file path=ppt/tags/tag2.xml><?xml version="1.0" encoding="utf-8"?>
<p:tagLst xmlns:a="http://schemas.openxmlformats.org/drawingml/2006/main" xmlns:r="http://schemas.openxmlformats.org/officeDocument/2006/relationships" xmlns:p="http://schemas.openxmlformats.org/presentationml/2006/main">
  <p:tag name="TIMING" val="|30.3|7.4|7.3|0.9|0.8|0.9|1.3|14.9|0.7"/>
</p:tagLst>
</file>

<file path=ppt/tags/tag3.xml><?xml version="1.0" encoding="utf-8"?>
<p:tagLst xmlns:a="http://schemas.openxmlformats.org/drawingml/2006/main" xmlns:r="http://schemas.openxmlformats.org/officeDocument/2006/relationships" xmlns:p="http://schemas.openxmlformats.org/presentationml/2006/main">
  <p:tag name="TIMING" val="|4.7"/>
</p:tagLst>
</file>

<file path=ppt/tags/tag4.xml><?xml version="1.0" encoding="utf-8"?>
<p:tagLst xmlns:a="http://schemas.openxmlformats.org/drawingml/2006/main" xmlns:r="http://schemas.openxmlformats.org/officeDocument/2006/relationships" xmlns:p="http://schemas.openxmlformats.org/presentationml/2006/main">
  <p:tag name="TIMING" val="|12.5"/>
</p:tagLst>
</file>

<file path=ppt/theme/theme1.xml><?xml version="1.0" encoding="utf-8"?>
<a:theme xmlns:a="http://schemas.openxmlformats.org/drawingml/2006/main" name="丝状">
  <a:themeElements>
    <a:clrScheme name="丝状">
      <a:dk1>
        <a:sysClr val="windowText" lastClr="000000"/>
      </a:dk1>
      <a:lt1>
        <a:sysClr val="window" lastClr="FFFFFF"/>
      </a:lt1>
      <a:dk2>
        <a:srgbClr val="2E5369"/>
      </a:dk2>
      <a:lt2>
        <a:srgbClr val="CFE2E7"/>
      </a:lt2>
      <a:accent1>
        <a:srgbClr val="353535"/>
      </a:accent1>
      <a:accent2>
        <a:srgbClr val="1CACE3"/>
      </a:accent2>
      <a:accent3>
        <a:srgbClr val="265991"/>
      </a:accent3>
      <a:accent4>
        <a:srgbClr val="7E40CC"/>
      </a:accent4>
      <a:accent5>
        <a:srgbClr val="B927E9"/>
      </a:accent5>
      <a:accent6>
        <a:srgbClr val="E833BF"/>
      </a:accent6>
      <a:hlink>
        <a:srgbClr val="2DA0F1"/>
      </a:hlink>
      <a:folHlink>
        <a:srgbClr val="7ED1E6"/>
      </a:folHlink>
    </a:clrScheme>
    <a:fontScheme name="丝状">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丝状">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演示文稿1" id="{493FA278-DEA4-4E96-9372-662DDFCA6A0D}" vid="{96AD5B69-4AE5-4594-88C7-64DFE4D37C0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1814</TotalTime>
  <Words>6449</Words>
  <Application>Microsoft Office PowerPoint</Application>
  <PresentationFormat>全屏显示(4:3)</PresentationFormat>
  <Paragraphs>569</Paragraphs>
  <Slides>36</Slides>
  <Notes>31</Notes>
  <HiddenSlides>9</HiddenSlides>
  <MMClips>2</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36</vt:i4>
      </vt:variant>
    </vt:vector>
  </HeadingPairs>
  <TitlesOfParts>
    <vt:vector size="42" baseType="lpstr">
      <vt:lpstr>Wingdings 3</vt:lpstr>
      <vt:lpstr>微软雅黑</vt:lpstr>
      <vt:lpstr>Century Gothic</vt:lpstr>
      <vt:lpstr>Sarasa Fixed SC</vt:lpstr>
      <vt:lpstr>等线</vt:lpstr>
      <vt:lpstr>丝状</vt:lpstr>
      <vt:lpstr>H.265 无损帧内编码算法优化及硬件实现</vt:lpstr>
      <vt:lpstr>1. 研究背景、意义</vt:lpstr>
      <vt:lpstr>研究背景、意义</vt:lpstr>
      <vt:lpstr>研究背景、意义</vt:lpstr>
      <vt:lpstr>研究背景、意义</vt:lpstr>
      <vt:lpstr>2. 研究现状</vt:lpstr>
      <vt:lpstr>研究现状</vt:lpstr>
      <vt:lpstr>3. 课题主要工作</vt:lpstr>
      <vt:lpstr>主要工作</vt:lpstr>
      <vt:lpstr>算法1 L形迭代预测</vt:lpstr>
      <vt:lpstr>算法1 L形迭代预测</vt:lpstr>
      <vt:lpstr>算法1 L形迭代预测</vt:lpstr>
      <vt:lpstr>算法1 L形迭代预测</vt:lpstr>
      <vt:lpstr>算法2 L形编码块划分</vt:lpstr>
      <vt:lpstr>算法2 L形编码块划分</vt:lpstr>
      <vt:lpstr>算法2 L形编码块划分</vt:lpstr>
      <vt:lpstr>算法2 L形编码块划分</vt:lpstr>
      <vt:lpstr>算法3 残差中值边缘检测</vt:lpstr>
      <vt:lpstr>算法3 残差中值边缘检测</vt:lpstr>
      <vt:lpstr>算法3 残差中值边缘检测</vt:lpstr>
      <vt:lpstr>算法3 残差中值边缘检测</vt:lpstr>
      <vt:lpstr>算法4 联合算法 </vt:lpstr>
      <vt:lpstr>4. 成果展示</vt:lpstr>
      <vt:lpstr>Demo</vt:lpstr>
      <vt:lpstr>Demo</vt:lpstr>
      <vt:lpstr>答辩学生发表的学术论文</vt:lpstr>
      <vt:lpstr>谢谢！</vt:lpstr>
      <vt:lpstr>顶会顶刊无损帧内编码优化程度统计</vt:lpstr>
      <vt:lpstr>L-BP 块划分6选1</vt:lpstr>
      <vt:lpstr>L-BPIP 分块效果大图</vt:lpstr>
      <vt:lpstr>QA</vt:lpstr>
      <vt:lpstr>FPGA 资源使用情况</vt:lpstr>
      <vt:lpstr>研究现状</vt:lpstr>
      <vt:lpstr>研究现状</vt:lpstr>
      <vt:lpstr>研究现状</vt:lpstr>
      <vt:lpstr>研究现状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Lin Qinghao</dc:creator>
  <cp:lastModifiedBy>Lin Qinghao</cp:lastModifiedBy>
  <cp:revision>320</cp:revision>
  <dcterms:created xsi:type="dcterms:W3CDTF">2021-03-08T05:27:07Z</dcterms:created>
  <dcterms:modified xsi:type="dcterms:W3CDTF">2021-06-17T00:34:29Z</dcterms:modified>
</cp:coreProperties>
</file>

<file path=docProps/thumbnail.jpeg>
</file>